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982" r:id="rId1"/>
  </p:sldMasterIdLst>
  <p:notesMasterIdLst>
    <p:notesMasterId r:id="rId39"/>
  </p:notesMasterIdLst>
  <p:sldIdLst>
    <p:sldId id="256" r:id="rId2"/>
    <p:sldId id="259" r:id="rId3"/>
    <p:sldId id="305" r:id="rId4"/>
    <p:sldId id="263" r:id="rId5"/>
    <p:sldId id="294" r:id="rId6"/>
    <p:sldId id="307" r:id="rId7"/>
    <p:sldId id="295" r:id="rId8"/>
    <p:sldId id="261" r:id="rId9"/>
    <p:sldId id="291" r:id="rId10"/>
    <p:sldId id="292" r:id="rId11"/>
    <p:sldId id="267" r:id="rId12"/>
    <p:sldId id="273" r:id="rId13"/>
    <p:sldId id="274" r:id="rId14"/>
    <p:sldId id="297" r:id="rId15"/>
    <p:sldId id="277" r:id="rId16"/>
    <p:sldId id="278" r:id="rId17"/>
    <p:sldId id="279" r:id="rId18"/>
    <p:sldId id="283" r:id="rId19"/>
    <p:sldId id="282" r:id="rId20"/>
    <p:sldId id="280" r:id="rId21"/>
    <p:sldId id="281" r:id="rId22"/>
    <p:sldId id="270" r:id="rId23"/>
    <p:sldId id="298" r:id="rId24"/>
    <p:sldId id="284" r:id="rId25"/>
    <p:sldId id="301" r:id="rId26"/>
    <p:sldId id="302" r:id="rId27"/>
    <p:sldId id="304" r:id="rId28"/>
    <p:sldId id="293" r:id="rId29"/>
    <p:sldId id="286" r:id="rId30"/>
    <p:sldId id="288" r:id="rId31"/>
    <p:sldId id="289" r:id="rId32"/>
    <p:sldId id="290" r:id="rId33"/>
    <p:sldId id="257" r:id="rId34"/>
    <p:sldId id="258" r:id="rId35"/>
    <p:sldId id="260" r:id="rId36"/>
    <p:sldId id="275" r:id="rId37"/>
    <p:sldId id="30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72"/>
    <p:restoredTop sz="75740"/>
  </p:normalViewPr>
  <p:slideViewPr>
    <p:cSldViewPr snapToGrid="0" snapToObjects="1">
      <p:cViewPr varScale="1">
        <p:scale>
          <a:sx n="87" d="100"/>
          <a:sy n="87" d="100"/>
        </p:scale>
        <p:origin x="1864"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9E3705-F63C-884F-A4F7-5DBCF6CAB7A3}" type="datetimeFigureOut">
              <a:rPr lang="en-US" smtClean="0"/>
              <a:t>11/8/17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43DFF5-85BE-DA46-9281-D4A4E75A0391}" type="slidenum">
              <a:rPr lang="en-US" smtClean="0"/>
              <a:t>‹#›</a:t>
            </a:fld>
            <a:endParaRPr lang="en-US"/>
          </a:p>
        </p:txBody>
      </p:sp>
    </p:spTree>
    <p:extLst>
      <p:ext uri="{BB962C8B-B14F-4D97-AF65-F5344CB8AC3E}">
        <p14:creationId xmlns:p14="http://schemas.microsoft.com/office/powerpoint/2010/main" val="20914986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 </a:t>
            </a:r>
            <a:r>
              <a:rPr lang="mr-IN" dirty="0" smtClean="0"/>
              <a:t>–</a:t>
            </a:r>
            <a:r>
              <a:rPr lang="en-US" dirty="0" smtClean="0"/>
              <a:t> Matt Anderson </a:t>
            </a:r>
            <a:r>
              <a:rPr lang="mr-IN" dirty="0" smtClean="0"/>
              <a:t>–</a:t>
            </a:r>
            <a:r>
              <a:rPr lang="en-US" baseline="0" dirty="0" smtClean="0"/>
              <a:t> Software </a:t>
            </a:r>
            <a:r>
              <a:rPr lang="en-US" baseline="0" dirty="0" err="1" smtClean="0"/>
              <a:t>Eng</a:t>
            </a:r>
            <a:r>
              <a:rPr lang="en-US" baseline="0" dirty="0" smtClean="0"/>
              <a:t> @ AIS</a:t>
            </a:r>
            <a:endParaRPr lang="en-US" dirty="0" smtClean="0"/>
          </a:p>
          <a:p>
            <a:endParaRPr lang="en-US" dirty="0" smtClean="0"/>
          </a:p>
          <a:p>
            <a:r>
              <a:rPr lang="en-US" dirty="0" smtClean="0"/>
              <a:t>Here to talk about a topic exploring recently</a:t>
            </a:r>
          </a:p>
          <a:p>
            <a:endParaRPr lang="en-US" dirty="0" smtClean="0"/>
          </a:p>
          <a:p>
            <a:r>
              <a:rPr lang="en-US" dirty="0" smtClean="0"/>
              <a:t>Deep</a:t>
            </a:r>
            <a:r>
              <a:rPr lang="en-US" baseline="0" dirty="0" smtClean="0"/>
              <a:t> Work by </a:t>
            </a:r>
            <a:r>
              <a:rPr lang="en-US" baseline="0" smtClean="0"/>
              <a:t>Cal Newport</a:t>
            </a:r>
            <a:endParaRPr lang="en-US" dirty="0" smtClean="0"/>
          </a:p>
          <a:p>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1</a:t>
            </a:fld>
            <a:endParaRPr lang="en-US"/>
          </a:p>
        </p:txBody>
      </p:sp>
    </p:spTree>
    <p:extLst>
      <p:ext uri="{BB962C8B-B14F-4D97-AF65-F5344CB8AC3E}">
        <p14:creationId xmlns:p14="http://schemas.microsoft.com/office/powerpoint/2010/main" val="11490696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As it gets easier to hire from anywhere, competition increases</a:t>
            </a:r>
          </a:p>
          <a:p>
            <a:endParaRPr lang="en-US" baseline="0" dirty="0" smtClean="0"/>
          </a:p>
          <a:p>
            <a:r>
              <a:rPr lang="en-US" baseline="0" dirty="0" smtClean="0"/>
              <a:t>Why hire the mediocre if you can hire the </a:t>
            </a:r>
            <a:r>
              <a:rPr lang="en-US" baseline="0" dirty="0" smtClean="0"/>
              <a:t>elite</a:t>
            </a:r>
          </a:p>
          <a:p>
            <a:endParaRPr lang="en-US" baseline="0" dirty="0" smtClean="0"/>
          </a:p>
          <a:p>
            <a:r>
              <a:rPr lang="en-US" baseline="0" dirty="0" smtClean="0"/>
              <a:t>So how do we take advantage?</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10</a:t>
            </a:fld>
            <a:endParaRPr lang="en-US"/>
          </a:p>
        </p:txBody>
      </p:sp>
    </p:spTree>
    <p:extLst>
      <p:ext uri="{BB962C8B-B14F-4D97-AF65-F5344CB8AC3E}">
        <p14:creationId xmlns:p14="http://schemas.microsoft.com/office/powerpoint/2010/main" val="1706809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Planning</a:t>
            </a:r>
            <a:r>
              <a:rPr lang="en-US" baseline="0" dirty="0" smtClean="0"/>
              <a:t> is important!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Feedback: need some</a:t>
            </a:r>
            <a:r>
              <a:rPr lang="en-US" baseline="0" dirty="0" smtClean="0"/>
              <a:t> way to gauge improvement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Skills = brain circuits (myelination)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lvl="0"/>
            <a:r>
              <a:rPr lang="en-US" dirty="0" smtClean="0"/>
              <a:t>Attention residue and multitasking</a:t>
            </a:r>
          </a:p>
          <a:p>
            <a:pPr lvl="0"/>
            <a:endParaRPr lang="en-US" dirty="0" smtClean="0"/>
          </a:p>
          <a:p>
            <a:pPr lvl="0"/>
            <a:r>
              <a:rPr lang="en-US" dirty="0" smtClean="0"/>
              <a:t>Semi-distraction is devastating to performance</a:t>
            </a:r>
          </a:p>
          <a:p>
            <a:pPr lvl="0"/>
            <a:endParaRPr lang="en-US" dirty="0" smtClean="0"/>
          </a:p>
          <a:p>
            <a:pPr lvl="0"/>
            <a:r>
              <a:rPr lang="en-US" dirty="0" smtClean="0"/>
              <a:t>Work for extended periods with full concentration on a single task</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EC43DFF5-85BE-DA46-9281-D4A4E75A0391}" type="slidenum">
              <a:rPr lang="en-US" smtClean="0"/>
              <a:t>11</a:t>
            </a:fld>
            <a:endParaRPr lang="en-US"/>
          </a:p>
        </p:txBody>
      </p:sp>
    </p:spTree>
    <p:extLst>
      <p:ext uri="{BB962C8B-B14F-4D97-AF65-F5344CB8AC3E}">
        <p14:creationId xmlns:p14="http://schemas.microsoft.com/office/powerpoint/2010/main" val="2036631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Attention</a:t>
            </a:r>
            <a:r>
              <a:rPr lang="en-US" baseline="0" dirty="0" smtClean="0"/>
              <a:t> vs. circumstances</a:t>
            </a:r>
          </a:p>
          <a:p>
            <a:endParaRPr lang="en-US" baseline="0" dirty="0" smtClean="0"/>
          </a:p>
          <a:p>
            <a:r>
              <a:rPr lang="en-US" baseline="0" dirty="0" smtClean="0"/>
              <a:t>Avoid the shallow </a:t>
            </a:r>
            <a:r>
              <a:rPr lang="mr-IN" baseline="0" dirty="0" smtClean="0"/>
              <a:t>–</a:t>
            </a:r>
            <a:r>
              <a:rPr lang="en-US" baseline="0" dirty="0" smtClean="0"/>
              <a:t> create value</a:t>
            </a:r>
          </a:p>
          <a:p>
            <a:endParaRPr lang="en-US" baseline="0" dirty="0" smtClean="0"/>
          </a:p>
          <a:p>
            <a:r>
              <a:rPr lang="en-US" baseline="0" dirty="0" smtClean="0"/>
              <a:t>Maximize satisfaction</a:t>
            </a:r>
          </a:p>
          <a:p>
            <a:endParaRPr lang="en-US" baseline="0" dirty="0" smtClean="0"/>
          </a:p>
          <a:p>
            <a:r>
              <a:rPr lang="en-US" baseline="0" dirty="0" smtClean="0"/>
              <a:t>Flow makes us happier than just relaxing </a:t>
            </a:r>
            <a:r>
              <a:rPr lang="mr-IN" baseline="0" dirty="0" smtClean="0"/>
              <a:t>–</a:t>
            </a:r>
            <a:r>
              <a:rPr lang="en-US" baseline="0" dirty="0" smtClean="0"/>
              <a:t> minds enjoy challenge</a:t>
            </a:r>
          </a:p>
          <a:p>
            <a:endParaRPr lang="en-US" baseline="0" dirty="0" smtClean="0"/>
          </a:p>
          <a:p>
            <a:r>
              <a:rPr lang="en-US" baseline="0" dirty="0" smtClean="0"/>
              <a:t>Enlightenment</a:t>
            </a:r>
            <a:r>
              <a:rPr lang="en-US" baseline="0" dirty="0" smtClean="0"/>
              <a:t>: 18</a:t>
            </a:r>
            <a:r>
              <a:rPr lang="en-US" baseline="30000" dirty="0" smtClean="0"/>
              <a:t>th</a:t>
            </a:r>
            <a:r>
              <a:rPr lang="en-US" baseline="0" dirty="0" smtClean="0"/>
              <a:t> century - r</a:t>
            </a:r>
            <a:r>
              <a:rPr lang="en-US" sz="1200" b="0" i="0" kern="1200" dirty="0" smtClean="0">
                <a:solidFill>
                  <a:schemeClr val="tx1"/>
                </a:solidFill>
                <a:effectLst/>
                <a:latin typeface="+mn-lt"/>
                <a:ea typeface="+mn-ea"/>
                <a:cs typeface="+mn-cs"/>
              </a:rPr>
              <a:t>eason as the primary source of authority and legitimacy</a:t>
            </a:r>
          </a:p>
          <a:p>
            <a:endParaRPr lang="en-US" baseline="0" dirty="0" smtClean="0"/>
          </a:p>
          <a:p>
            <a:r>
              <a:rPr lang="en-US" baseline="0" dirty="0" smtClean="0"/>
              <a:t>Burden of identifying meaning falls on us</a:t>
            </a:r>
          </a:p>
          <a:p>
            <a:endParaRPr lang="en-US" baseline="0" dirty="0" smtClean="0"/>
          </a:p>
          <a:p>
            <a:r>
              <a:rPr lang="en-US" baseline="0" dirty="0" smtClean="0"/>
              <a:t>Craftsmanship restores the </a:t>
            </a:r>
            <a:r>
              <a:rPr lang="en-US" baseline="0" dirty="0" smtClean="0"/>
              <a:t>sacred -&gt; value process as well as outcome</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12</a:t>
            </a:fld>
            <a:endParaRPr lang="en-US"/>
          </a:p>
        </p:txBody>
      </p:sp>
    </p:spTree>
    <p:extLst>
      <p:ext uri="{BB962C8B-B14F-4D97-AF65-F5344CB8AC3E}">
        <p14:creationId xmlns:p14="http://schemas.microsoft.com/office/powerpoint/2010/main" val="1417367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Rituals: web surfing all day then scramble to code</a:t>
            </a:r>
          </a:p>
          <a:p>
            <a:endParaRPr lang="en-US" dirty="0" smtClean="0"/>
          </a:p>
          <a:p>
            <a:r>
              <a:rPr lang="en-US" dirty="0" smtClean="0"/>
              <a:t>Use</a:t>
            </a:r>
            <a:r>
              <a:rPr lang="en-US" baseline="0" dirty="0" smtClean="0"/>
              <a:t> coffee to trigger it’s coding time mindset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Bimodal </a:t>
            </a:r>
            <a:r>
              <a:rPr lang="mr-IN" baseline="0" dirty="0" smtClean="0"/>
              <a:t>–</a:t>
            </a:r>
            <a:r>
              <a:rPr lang="en-US" baseline="0" dirty="0" smtClean="0"/>
              <a:t> one of more days of monasticism (consultant story)</a:t>
            </a:r>
          </a:p>
          <a:p>
            <a:endParaRPr lang="en-US" baseline="0" dirty="0" smtClean="0"/>
          </a:p>
          <a:p>
            <a:r>
              <a:rPr lang="en-US" baseline="0" dirty="0" smtClean="0"/>
              <a:t>Rhythmic </a:t>
            </a:r>
            <a:r>
              <a:rPr lang="mr-IN" baseline="0" dirty="0" smtClean="0"/>
              <a:t>–</a:t>
            </a:r>
            <a:r>
              <a:rPr lang="en-US" baseline="0" dirty="0" smtClean="0"/>
              <a:t> set aside time each day, visual reminders (X’s on calendar)</a:t>
            </a:r>
          </a:p>
          <a:p>
            <a:endParaRPr lang="en-US" baseline="0" dirty="0" smtClean="0"/>
          </a:p>
          <a:p>
            <a:r>
              <a:rPr lang="en-US" dirty="0" smtClean="0"/>
              <a:t>Personal finance - Schedule</a:t>
            </a:r>
            <a:r>
              <a:rPr lang="en-US" baseline="0" dirty="0" smtClean="0"/>
              <a:t> deep work first</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15</a:t>
            </a:fld>
            <a:endParaRPr lang="en-US"/>
          </a:p>
        </p:txBody>
      </p:sp>
    </p:spTree>
    <p:extLst>
      <p:ext uri="{BB962C8B-B14F-4D97-AF65-F5344CB8AC3E}">
        <p14:creationId xmlns:p14="http://schemas.microsoft.com/office/powerpoint/2010/main" val="203325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a:t>
            </a:r>
            <a:r>
              <a:rPr lang="en-US" baseline="0" dirty="0" smtClean="0"/>
              <a:t> </a:t>
            </a:r>
            <a:r>
              <a:rPr lang="mr-IN" baseline="0" dirty="0" smtClean="0"/>
              <a:t>–</a:t>
            </a:r>
            <a:r>
              <a:rPr lang="en-US" baseline="0" dirty="0" smtClean="0"/>
              <a:t> specific location can be helpful, arrange workspace</a:t>
            </a:r>
          </a:p>
          <a:p>
            <a:endParaRPr lang="en-US" baseline="0" dirty="0" smtClean="0"/>
          </a:p>
          <a:p>
            <a:r>
              <a:rPr lang="en-US" baseline="0" dirty="0" smtClean="0"/>
              <a:t>How long </a:t>
            </a:r>
            <a:r>
              <a:rPr lang="mr-IN" baseline="0" dirty="0" smtClean="0"/>
              <a:t>–</a:t>
            </a:r>
            <a:r>
              <a:rPr lang="en-US" baseline="0" dirty="0" smtClean="0"/>
              <a:t> scheduling again</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 work - (e.g. Internet use, metrics for success)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Support</a:t>
            </a:r>
            <a:r>
              <a:rPr lang="en-US" baseline="0" dirty="0" smtClean="0"/>
              <a:t> - get</a:t>
            </a:r>
            <a:r>
              <a:rPr lang="en-US" dirty="0" smtClean="0"/>
              <a:t> food, coffee, reference materials</a:t>
            </a:r>
            <a:r>
              <a:rPr lang="en-US" baseline="0" dirty="0" smtClean="0"/>
              <a:t> ahead of time; for me, coffee + next beverage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Collaboration </a:t>
            </a:r>
            <a:r>
              <a:rPr lang="mr-IN" dirty="0" smtClean="0"/>
              <a:t>–</a:t>
            </a:r>
            <a:r>
              <a:rPr lang="en-US" dirty="0" smtClean="0"/>
              <a:t> not</a:t>
            </a:r>
            <a:r>
              <a:rPr lang="en-US" baseline="0" dirty="0" smtClean="0"/>
              <a:t> a free pass to never interact with anyone, standups can be great for this</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EC43DFF5-85BE-DA46-9281-D4A4E75A0391}" type="slidenum">
              <a:rPr lang="en-US" smtClean="0"/>
              <a:t>16</a:t>
            </a:fld>
            <a:endParaRPr lang="en-US"/>
          </a:p>
        </p:txBody>
      </p:sp>
    </p:spTree>
    <p:extLst>
      <p:ext uri="{BB962C8B-B14F-4D97-AF65-F5344CB8AC3E}">
        <p14:creationId xmlns:p14="http://schemas.microsoft.com/office/powerpoint/2010/main" val="7357776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Set goals -</a:t>
            </a:r>
            <a:r>
              <a:rPr lang="en-US" baseline="0" dirty="0" smtClean="0"/>
              <a:t> </a:t>
            </a:r>
            <a:r>
              <a:rPr lang="en-US" dirty="0" smtClean="0"/>
              <a:t>what do you want to accomplish?</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Track </a:t>
            </a:r>
            <a:r>
              <a:rPr lang="mr-IN" dirty="0" smtClean="0"/>
              <a:t>–</a:t>
            </a:r>
            <a:r>
              <a:rPr lang="en-US" dirty="0" smtClean="0"/>
              <a:t> Google</a:t>
            </a:r>
            <a:r>
              <a:rPr lang="en-US" baseline="0" dirty="0" smtClean="0"/>
              <a:t> docs calendar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Visible </a:t>
            </a:r>
            <a:r>
              <a:rPr lang="mr-IN" baseline="0" dirty="0" smtClean="0"/>
              <a:t>–</a:t>
            </a:r>
            <a:r>
              <a:rPr lang="en-US" baseline="0" dirty="0" smtClean="0"/>
              <a:t> X’s on a calendar, everyone loves streaks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Snapchat streaks 15 year old cousin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Review </a:t>
            </a:r>
            <a:r>
              <a:rPr lang="mr-IN" baseline="0" dirty="0" smtClean="0"/>
              <a:t>–</a:t>
            </a:r>
            <a:r>
              <a:rPr lang="en-US" baseline="0" dirty="0" smtClean="0"/>
              <a:t> are you trending in the right direction?</a:t>
            </a:r>
            <a:endParaRPr lang="en-US" dirty="0" smtClean="0"/>
          </a:p>
          <a:p>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17</a:t>
            </a:fld>
            <a:endParaRPr lang="en-US"/>
          </a:p>
        </p:txBody>
      </p:sp>
    </p:spTree>
    <p:extLst>
      <p:ext uri="{BB962C8B-B14F-4D97-AF65-F5344CB8AC3E}">
        <p14:creationId xmlns:p14="http://schemas.microsoft.com/office/powerpoint/2010/main" val="2161386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Structure</a:t>
            </a:r>
            <a:r>
              <a:rPr lang="en-US" baseline="0" dirty="0" smtClean="0"/>
              <a:t>d thinking</a:t>
            </a:r>
          </a:p>
          <a:p>
            <a:endParaRPr lang="en-US" baseline="0" dirty="0" smtClean="0"/>
          </a:p>
          <a:p>
            <a:r>
              <a:rPr lang="en-US" baseline="0" dirty="0" smtClean="0"/>
              <a:t>Review variables =&gt; define next question =&gt; review answer =&gt; repeat</a:t>
            </a:r>
          </a:p>
          <a:p>
            <a:pPr algn="r"/>
            <a:r>
              <a:rPr lang="en-US" baseline="0" dirty="0" smtClean="0"/>
              <a:t>Re</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18</a:t>
            </a:fld>
            <a:endParaRPr lang="en-US"/>
          </a:p>
        </p:txBody>
      </p:sp>
    </p:spTree>
    <p:extLst>
      <p:ext uri="{BB962C8B-B14F-4D97-AF65-F5344CB8AC3E}">
        <p14:creationId xmlns:p14="http://schemas.microsoft.com/office/powerpoint/2010/main" val="202109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Teddy Roosevelt at Harvard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Do not try this too often</a:t>
            </a:r>
          </a:p>
          <a:p>
            <a:endParaRPr lang="en-US" dirty="0" smtClean="0"/>
          </a:p>
          <a:p>
            <a:r>
              <a:rPr lang="en-US" dirty="0" smtClean="0"/>
              <a:t>Helps acclimate your brain to more intense focus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19</a:t>
            </a:fld>
            <a:endParaRPr lang="en-US"/>
          </a:p>
        </p:txBody>
      </p:sp>
    </p:spTree>
    <p:extLst>
      <p:ext uri="{BB962C8B-B14F-4D97-AF65-F5344CB8AC3E}">
        <p14:creationId xmlns:p14="http://schemas.microsoft.com/office/powerpoint/2010/main" val="1946958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End</a:t>
            </a:r>
            <a:r>
              <a:rPr lang="en-US" baseline="0" dirty="0" smtClean="0"/>
              <a:t> of day </a:t>
            </a:r>
            <a:r>
              <a:rPr lang="mr-IN" baseline="0" dirty="0" smtClean="0"/>
              <a:t>–</a:t>
            </a:r>
            <a:r>
              <a:rPr lang="en-US" baseline="0" dirty="0" smtClean="0"/>
              <a:t> don’t work after your workday ends</a:t>
            </a:r>
          </a:p>
          <a:p>
            <a:endParaRPr lang="en-US" baseline="0" dirty="0" smtClean="0"/>
          </a:p>
          <a:p>
            <a:r>
              <a:rPr lang="en-US" baseline="0" dirty="0" smtClean="0"/>
              <a:t>Not easy, sometimes necessary, don’t make it a habit</a:t>
            </a:r>
          </a:p>
          <a:p>
            <a:endParaRPr lang="en-US" baseline="0" dirty="0" smtClean="0"/>
          </a:p>
          <a:p>
            <a:r>
              <a:rPr lang="en-US" baseline="0" dirty="0" smtClean="0"/>
              <a:t>Shutdown </a:t>
            </a:r>
            <a:r>
              <a:rPr lang="mr-IN" baseline="0" dirty="0" smtClean="0"/>
              <a:t>–</a:t>
            </a:r>
            <a:r>
              <a:rPr lang="en-US" baseline="0" dirty="0" smtClean="0"/>
              <a:t> final email check, write down tasks or </a:t>
            </a:r>
            <a:r>
              <a:rPr lang="en-US" baseline="0" dirty="0" err="1" smtClean="0"/>
              <a:t>todos</a:t>
            </a:r>
            <a:r>
              <a:rPr lang="en-US" baseline="0" dirty="0" smtClean="0"/>
              <a:t>, review </a:t>
            </a:r>
            <a:r>
              <a:rPr lang="en-US" baseline="0" dirty="0" err="1" smtClean="0"/>
              <a:t>todo</a:t>
            </a:r>
            <a:r>
              <a:rPr lang="en-US" baseline="0" dirty="0" smtClean="0"/>
              <a:t> list, check upcoming calendar</a:t>
            </a:r>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20</a:t>
            </a:fld>
            <a:endParaRPr lang="en-US"/>
          </a:p>
        </p:txBody>
      </p:sp>
    </p:spTree>
    <p:extLst>
      <p:ext uri="{BB962C8B-B14F-4D97-AF65-F5344CB8AC3E}">
        <p14:creationId xmlns:p14="http://schemas.microsoft.com/office/powerpoint/2010/main" val="50345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get used to distraction </a:t>
            </a:r>
            <a:r>
              <a:rPr lang="mr-IN" dirty="0" smtClean="0"/>
              <a:t>–</a:t>
            </a:r>
            <a:r>
              <a:rPr lang="en-US" dirty="0" smtClean="0"/>
              <a:t> limits</a:t>
            </a:r>
            <a:r>
              <a:rPr lang="en-US" baseline="0" dirty="0" smtClean="0"/>
              <a:t> future deep work ability</a:t>
            </a:r>
            <a:endParaRPr lang="en-US" dirty="0" smtClean="0"/>
          </a:p>
          <a:p>
            <a:endParaRPr lang="en-US" dirty="0" smtClean="0"/>
          </a:p>
          <a:p>
            <a:r>
              <a:rPr lang="en-US" dirty="0" smtClean="0"/>
              <a:t>Scheduled Internet</a:t>
            </a:r>
            <a:endParaRPr lang="en-US" baseline="0" dirty="0" smtClean="0"/>
          </a:p>
          <a:p>
            <a:endParaRPr lang="en-US" baseline="0" dirty="0" smtClean="0"/>
          </a:p>
          <a:p>
            <a:r>
              <a:rPr lang="en-US" baseline="0" dirty="0" smtClean="0"/>
              <a:t>Lots of blocks OK</a:t>
            </a:r>
          </a:p>
          <a:p>
            <a:endParaRPr lang="en-US" baseline="0" dirty="0" smtClean="0"/>
          </a:p>
          <a:p>
            <a:r>
              <a:rPr lang="en-US" baseline="0" dirty="0" smtClean="0"/>
              <a:t>Respect offline blocks = IMPORTANT</a:t>
            </a:r>
          </a:p>
          <a:p>
            <a:endParaRPr lang="en-US" baseline="0" dirty="0" smtClean="0"/>
          </a:p>
          <a:p>
            <a:r>
              <a:rPr lang="en-US" baseline="0" dirty="0" smtClean="0"/>
              <a:t>Try it outside work</a:t>
            </a:r>
            <a:endParaRPr lang="en-US" dirty="0" smtClean="0"/>
          </a:p>
        </p:txBody>
      </p:sp>
      <p:sp>
        <p:nvSpPr>
          <p:cNvPr id="4" name="Slide Number Placeholder 3"/>
          <p:cNvSpPr>
            <a:spLocks noGrp="1"/>
          </p:cNvSpPr>
          <p:nvPr>
            <p:ph type="sldNum" sz="quarter" idx="10"/>
          </p:nvPr>
        </p:nvSpPr>
        <p:spPr/>
        <p:txBody>
          <a:bodyPr/>
          <a:lstStyle/>
          <a:p>
            <a:fld id="{EC43DFF5-85BE-DA46-9281-D4A4E75A0391}" type="slidenum">
              <a:rPr lang="en-US" smtClean="0"/>
              <a:t>21</a:t>
            </a:fld>
            <a:endParaRPr lang="en-US"/>
          </a:p>
        </p:txBody>
      </p:sp>
    </p:spTree>
    <p:extLst>
      <p:ext uri="{BB962C8B-B14F-4D97-AF65-F5344CB8AC3E}">
        <p14:creationId xmlns:p14="http://schemas.microsoft.com/office/powerpoint/2010/main" val="18432455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Distraction</a:t>
            </a:r>
            <a:r>
              <a:rPr lang="en-US" baseline="0" dirty="0" smtClean="0"/>
              <a:t> free activity</a:t>
            </a:r>
          </a:p>
          <a:p>
            <a:endParaRPr lang="en-US" baseline="0" dirty="0" smtClean="0"/>
          </a:p>
          <a:p>
            <a:r>
              <a:rPr lang="en-US" baseline="0" dirty="0" smtClean="0"/>
              <a:t>Push limits</a:t>
            </a:r>
          </a:p>
          <a:p>
            <a:endParaRPr lang="en-US" baseline="0" dirty="0" smtClean="0"/>
          </a:p>
          <a:p>
            <a:r>
              <a:rPr lang="en-US" baseline="0" dirty="0" smtClean="0"/>
              <a:t>Create new value</a:t>
            </a:r>
          </a:p>
          <a:p>
            <a:endParaRPr lang="en-US" baseline="0" dirty="0" smtClean="0"/>
          </a:p>
          <a:p>
            <a:r>
              <a:rPr lang="en-US" baseline="0" dirty="0" smtClean="0"/>
              <a:t>Improve skill</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2</a:t>
            </a:fld>
            <a:endParaRPr lang="en-US"/>
          </a:p>
        </p:txBody>
      </p:sp>
    </p:spTree>
    <p:extLst>
      <p:ext uri="{BB962C8B-B14F-4D97-AF65-F5344CB8AC3E}">
        <p14:creationId xmlns:p14="http://schemas.microsoft.com/office/powerpoint/2010/main" val="2526165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 office: JUST DON’T</a:t>
            </a:r>
          </a:p>
          <a:p>
            <a:endParaRPr lang="en-US" dirty="0" smtClean="0"/>
          </a:p>
          <a:p>
            <a:r>
              <a:rPr lang="en-US" dirty="0" smtClean="0"/>
              <a:t>Yes, this means you Slack</a:t>
            </a:r>
          </a:p>
          <a:p>
            <a:endParaRPr lang="en-US" dirty="0" smtClean="0"/>
          </a:p>
          <a:p>
            <a:r>
              <a:rPr lang="en-US" dirty="0" smtClean="0"/>
              <a:t>Culture: set expectations, use the right</a:t>
            </a:r>
            <a:r>
              <a:rPr lang="en-US" baseline="0" dirty="0" smtClean="0"/>
              <a:t> medium</a:t>
            </a:r>
          </a:p>
          <a:p>
            <a:endParaRPr lang="en-US" baseline="0" dirty="0" smtClean="0"/>
          </a:p>
          <a:p>
            <a:r>
              <a:rPr lang="en-US" baseline="0" dirty="0" smtClean="0"/>
              <a:t>Make sure that meeting really matters</a:t>
            </a:r>
          </a:p>
          <a:p>
            <a:endParaRPr lang="en-US" baseline="0" dirty="0" smtClean="0"/>
          </a:p>
          <a:p>
            <a:r>
              <a:rPr lang="en-US" baseline="0" dirty="0" smtClean="0"/>
              <a:t>Emails: NO “thoughts?”</a:t>
            </a:r>
          </a:p>
          <a:p>
            <a:endParaRPr lang="en-US" baseline="0" dirty="0" smtClean="0"/>
          </a:p>
          <a:p>
            <a:r>
              <a:rPr lang="en-US" baseline="0" dirty="0" smtClean="0"/>
              <a:t>Feels good to check off lists (JIRA) or clear out inbox</a:t>
            </a:r>
          </a:p>
          <a:p>
            <a:endParaRPr lang="en-US" baseline="0" dirty="0" smtClean="0"/>
          </a:p>
          <a:p>
            <a:r>
              <a:rPr lang="en-US" baseline="0" dirty="0" smtClean="0"/>
              <a:t>Have to check myself </a:t>
            </a:r>
            <a:r>
              <a:rPr lang="en-US" baseline="0" dirty="0" err="1" smtClean="0"/>
              <a:t>wrt</a:t>
            </a:r>
            <a:r>
              <a:rPr lang="en-US" baseline="0" dirty="0" smtClean="0"/>
              <a:t> to JIRA</a:t>
            </a:r>
          </a:p>
          <a:p>
            <a:endParaRPr lang="en-US" baseline="0" dirty="0" smtClean="0"/>
          </a:p>
          <a:p>
            <a:r>
              <a:rPr lang="en-US" baseline="0" dirty="0" smtClean="0"/>
              <a:t>But are you really adding value?</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22</a:t>
            </a:fld>
            <a:endParaRPr lang="en-US"/>
          </a:p>
        </p:txBody>
      </p:sp>
    </p:spTree>
    <p:extLst>
      <p:ext uri="{BB962C8B-B14F-4D97-AF65-F5344CB8AC3E}">
        <p14:creationId xmlns:p14="http://schemas.microsoft.com/office/powerpoint/2010/main" val="550917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Path</a:t>
            </a:r>
            <a:r>
              <a:rPr lang="en-US" baseline="0" dirty="0" smtClean="0"/>
              <a:t> of least resistance</a:t>
            </a:r>
            <a:endParaRPr lang="en-US" dirty="0" smtClean="0"/>
          </a:p>
          <a:p>
            <a:endParaRPr lang="en-US" dirty="0" smtClean="0"/>
          </a:p>
          <a:p>
            <a:r>
              <a:rPr lang="en-US" dirty="0" smtClean="0"/>
              <a:t>Is it easier to just ping someone? Of course</a:t>
            </a:r>
          </a:p>
          <a:p>
            <a:endParaRPr lang="en-US" dirty="0" smtClean="0"/>
          </a:p>
          <a:p>
            <a:r>
              <a:rPr lang="en-US" dirty="0" smtClean="0"/>
              <a:t>Remember</a:t>
            </a:r>
            <a:r>
              <a:rPr lang="en-US" baseline="0" dirty="0" smtClean="0"/>
              <a:t> </a:t>
            </a:r>
            <a:r>
              <a:rPr lang="en-US" baseline="0" dirty="0" smtClean="0"/>
              <a:t>this guy?</a:t>
            </a:r>
          </a:p>
          <a:p>
            <a:endParaRPr lang="en-US" baseline="0" dirty="0" smtClean="0"/>
          </a:p>
          <a:p>
            <a:r>
              <a:rPr lang="en-US" baseline="0" dirty="0" smtClean="0"/>
              <a:t>Don’t be the one with the tie!</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23</a:t>
            </a:fld>
            <a:endParaRPr lang="en-US"/>
          </a:p>
        </p:txBody>
      </p:sp>
    </p:spTree>
    <p:extLst>
      <p:ext uri="{BB962C8B-B14F-4D97-AF65-F5344CB8AC3E}">
        <p14:creationId xmlns:p14="http://schemas.microsoft.com/office/powerpoint/2010/main" val="4075754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tough, I’ve found really important things on social media</a:t>
            </a:r>
          </a:p>
          <a:p>
            <a:endParaRPr lang="en-US" baseline="0" dirty="0" smtClean="0"/>
          </a:p>
          <a:p>
            <a:r>
              <a:rPr lang="en-US" baseline="0" dirty="0" smtClean="0"/>
              <a:t>Try quitting for a month</a:t>
            </a:r>
          </a:p>
          <a:p>
            <a:endParaRPr lang="en-US" baseline="0" dirty="0" smtClean="0"/>
          </a:p>
          <a:p>
            <a:r>
              <a:rPr lang="en-US" dirty="0" smtClean="0"/>
              <a:t>Don’t announce: did anyone actually notice?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Would the month have been noticeably better if I hadn’t stopped using the tool?</a:t>
            </a:r>
          </a:p>
          <a:p>
            <a:endParaRPr lang="en-US" dirty="0" smtClean="0"/>
          </a:p>
          <a:p>
            <a:r>
              <a:rPr lang="en-US" dirty="0" smtClean="0"/>
              <a:t>Conquer the FOMO</a:t>
            </a:r>
          </a:p>
          <a:p>
            <a:endParaRPr lang="en-US" dirty="0" smtClean="0"/>
          </a:p>
          <a:p>
            <a:r>
              <a:rPr lang="en-US" dirty="0" smtClean="0"/>
              <a:t>ME: removed Facebook and Twitter apps, stay logged out</a:t>
            </a:r>
          </a:p>
          <a:p>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24</a:t>
            </a:fld>
            <a:endParaRPr lang="en-US"/>
          </a:p>
        </p:txBody>
      </p:sp>
    </p:spTree>
    <p:extLst>
      <p:ext uri="{BB962C8B-B14F-4D97-AF65-F5344CB8AC3E}">
        <p14:creationId xmlns:p14="http://schemas.microsoft.com/office/powerpoint/2010/main" val="392771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Craftsman</a:t>
            </a:r>
            <a:r>
              <a:rPr lang="en-US" baseline="0" dirty="0" smtClean="0"/>
              <a:t> tool selection</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26</a:t>
            </a:fld>
            <a:endParaRPr lang="en-US"/>
          </a:p>
        </p:txBody>
      </p:sp>
    </p:spTree>
    <p:extLst>
      <p:ext uri="{BB962C8B-B14F-4D97-AF65-F5344CB8AC3E}">
        <p14:creationId xmlns:p14="http://schemas.microsoft.com/office/powerpoint/2010/main" val="522149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Core factors for personal and professional success and happiness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smtClean="0"/>
              <a:t>Adopt a tool only if the positive impacts outweigh the negative</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dirty="0" smtClean="0"/>
              <a:t>Identify high-level personal and profession goals</a:t>
            </a:r>
          </a:p>
          <a:p>
            <a:endParaRPr lang="en-US" dirty="0" smtClean="0"/>
          </a:p>
          <a:p>
            <a:r>
              <a:rPr lang="en-US" dirty="0" smtClean="0"/>
              <a:t>List two or three activities to help achieve each goal</a:t>
            </a:r>
          </a:p>
          <a:p>
            <a:endParaRPr lang="en-US" dirty="0" smtClean="0"/>
          </a:p>
          <a:p>
            <a:r>
              <a:rPr lang="en-US" dirty="0" smtClean="0"/>
              <a:t>Consider whether the social media you currently use has a</a:t>
            </a:r>
          </a:p>
          <a:p>
            <a:r>
              <a:rPr lang="en-US" dirty="0" smtClean="0"/>
              <a:t>	Substantially positive impact</a:t>
            </a:r>
          </a:p>
          <a:p>
            <a:r>
              <a:rPr lang="en-US" dirty="0" smtClean="0"/>
              <a:t>	Substantially negative impact</a:t>
            </a:r>
          </a:p>
          <a:p>
            <a:r>
              <a:rPr lang="en-US" dirty="0" smtClean="0"/>
              <a:t>	Little impact</a:t>
            </a:r>
          </a:p>
          <a:p>
            <a:endParaRPr lang="en-US" dirty="0" smtClean="0"/>
          </a:p>
          <a:p>
            <a:r>
              <a:rPr lang="en-US" dirty="0" smtClean="0"/>
              <a:t>Keep using only if the positive impacts outweigh the negative impacts</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27</a:t>
            </a:fld>
            <a:endParaRPr lang="en-US"/>
          </a:p>
        </p:txBody>
      </p:sp>
    </p:spTree>
    <p:extLst>
      <p:ext uri="{BB962C8B-B14F-4D97-AF65-F5344CB8AC3E}">
        <p14:creationId xmlns:p14="http://schemas.microsoft.com/office/powerpoint/2010/main" val="977625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RSS feed is a </a:t>
            </a:r>
            <a:r>
              <a:rPr lang="en-US" dirty="0" smtClean="0"/>
              <a:t>FIREHOSE</a:t>
            </a:r>
          </a:p>
          <a:p>
            <a:endParaRPr lang="en-US" dirty="0" smtClean="0"/>
          </a:p>
          <a:p>
            <a:r>
              <a:rPr lang="en-US" dirty="0" smtClean="0"/>
              <a:t>Could tell you</a:t>
            </a:r>
            <a:r>
              <a:rPr lang="en-US" baseline="0" dirty="0" smtClean="0"/>
              <a:t> latest JS framework</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29</a:t>
            </a:fld>
            <a:endParaRPr lang="en-US"/>
          </a:p>
        </p:txBody>
      </p:sp>
    </p:spTree>
    <p:extLst>
      <p:ext uri="{BB962C8B-B14F-4D97-AF65-F5344CB8AC3E}">
        <p14:creationId xmlns:p14="http://schemas.microsoft.com/office/powerpoint/2010/main" val="382087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Internet</a:t>
            </a:r>
            <a:r>
              <a:rPr lang="en-US" baseline="0" dirty="0" smtClean="0"/>
              <a:t> as entertainment: ESPECIALLY mindless browsing</a:t>
            </a:r>
            <a:endParaRPr lang="en-US" dirty="0" smtClean="0"/>
          </a:p>
          <a:p>
            <a:endParaRPr lang="en-US" dirty="0" smtClean="0"/>
          </a:p>
          <a:p>
            <a:r>
              <a:rPr lang="en-US" dirty="0" smtClean="0"/>
              <a:t>Won’t that ruin the fun of downtime?</a:t>
            </a:r>
          </a:p>
          <a:p>
            <a:endParaRPr lang="en-US" dirty="0" smtClean="0"/>
          </a:p>
          <a:p>
            <a:r>
              <a:rPr lang="en-US" dirty="0" smtClean="0"/>
              <a:t>Give your brain a quality alternative to endless infotainment</a:t>
            </a:r>
          </a:p>
          <a:p>
            <a:endParaRPr lang="en-US" dirty="0" smtClean="0"/>
          </a:p>
          <a:p>
            <a:r>
              <a:rPr lang="en-US" dirty="0" smtClean="0"/>
              <a:t>You really don’t need to read that listicle</a:t>
            </a:r>
          </a:p>
          <a:p>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30</a:t>
            </a:fld>
            <a:endParaRPr lang="en-US"/>
          </a:p>
        </p:txBody>
      </p:sp>
    </p:spTree>
    <p:extLst>
      <p:ext uri="{BB962C8B-B14F-4D97-AF65-F5344CB8AC3E}">
        <p14:creationId xmlns:p14="http://schemas.microsoft.com/office/powerpoint/2010/main" val="316275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a:t>
            </a:r>
            <a:r>
              <a:rPr lang="en-US" baseline="0" dirty="0" smtClean="0"/>
              <a:t> by scheduling</a:t>
            </a:r>
          </a:p>
          <a:p>
            <a:r>
              <a:rPr lang="en-US" baseline="0" dirty="0" smtClean="0"/>
              <a:t>	Divide into blocks</a:t>
            </a:r>
          </a:p>
          <a:p>
            <a:r>
              <a:rPr lang="en-US" baseline="0" dirty="0" smtClean="0"/>
              <a:t>	Some deep work, some shallow</a:t>
            </a:r>
          </a:p>
          <a:p>
            <a:r>
              <a:rPr lang="en-US" baseline="0" dirty="0" smtClean="0"/>
              <a:t>	Revise as plans change</a:t>
            </a:r>
          </a:p>
          <a:p>
            <a:r>
              <a:rPr lang="en-US" baseline="0" dirty="0" smtClean="0"/>
              <a:t>	</a:t>
            </a:r>
            <a:r>
              <a:rPr lang="en-US" baseline="0" dirty="0" err="1" smtClean="0"/>
              <a:t>Guesstimation</a:t>
            </a:r>
            <a:r>
              <a:rPr lang="en-US" baseline="0" dirty="0" smtClean="0"/>
              <a:t> problem: overflow conditional blocks</a:t>
            </a:r>
          </a:p>
          <a:p>
            <a:r>
              <a:rPr lang="en-US" baseline="0" dirty="0" smtClean="0"/>
              <a:t>	Scraps schedule if legitimate inspiration strikes</a:t>
            </a:r>
          </a:p>
          <a:p>
            <a:endParaRPr lang="en-US" baseline="0" dirty="0" smtClean="0"/>
          </a:p>
          <a:p>
            <a:r>
              <a:rPr lang="en-US" baseline="0" dirty="0" smtClean="0"/>
              <a:t>Shallow work budget - ask your manager</a:t>
            </a:r>
          </a:p>
          <a:p>
            <a:endParaRPr lang="en-US" baseline="0" dirty="0" smtClean="0"/>
          </a:p>
          <a:p>
            <a:r>
              <a:rPr lang="en-US" baseline="0" dirty="0" smtClean="0"/>
              <a:t>Be discriminating towards new commitments</a:t>
            </a:r>
          </a:p>
        </p:txBody>
      </p:sp>
      <p:sp>
        <p:nvSpPr>
          <p:cNvPr id="4" name="Slide Number Placeholder 3"/>
          <p:cNvSpPr>
            <a:spLocks noGrp="1"/>
          </p:cNvSpPr>
          <p:nvPr>
            <p:ph type="sldNum" sz="quarter" idx="10"/>
          </p:nvPr>
        </p:nvSpPr>
        <p:spPr/>
        <p:txBody>
          <a:bodyPr/>
          <a:lstStyle/>
          <a:p>
            <a:fld id="{EC43DFF5-85BE-DA46-9281-D4A4E75A0391}" type="slidenum">
              <a:rPr lang="en-US" smtClean="0"/>
              <a:t>31</a:t>
            </a:fld>
            <a:endParaRPr lang="en-US"/>
          </a:p>
        </p:txBody>
      </p:sp>
    </p:spTree>
    <p:extLst>
      <p:ext uri="{BB962C8B-B14F-4D97-AF65-F5344CB8AC3E}">
        <p14:creationId xmlns:p14="http://schemas.microsoft.com/office/powerpoint/2010/main" val="1161465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for everyone: requires hard work and changes to work habits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Not always possible for managers,</a:t>
            </a:r>
            <a:r>
              <a:rPr lang="en-US" baseline="0" dirty="0" smtClean="0"/>
              <a:t> CEOs, people whose job is to be a decision engine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Give your best: very scary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Attempting to give your best effort forces us to confront the possibility that our best is not (yet) that good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32</a:t>
            </a:fld>
            <a:endParaRPr lang="en-US"/>
          </a:p>
        </p:txBody>
      </p:sp>
    </p:spTree>
    <p:extLst>
      <p:ext uri="{BB962C8B-B14F-4D97-AF65-F5344CB8AC3E}">
        <p14:creationId xmlns:p14="http://schemas.microsoft.com/office/powerpoint/2010/main" val="5910920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Check Slack during</a:t>
            </a:r>
            <a:r>
              <a:rPr lang="en-US" baseline="0" dirty="0" smtClean="0"/>
              <a:t> breaks</a:t>
            </a:r>
          </a:p>
          <a:p>
            <a:endParaRPr lang="en-US" baseline="0" dirty="0" smtClean="0"/>
          </a:p>
          <a:p>
            <a:r>
              <a:rPr lang="en-US" baseline="0" dirty="0" smtClean="0"/>
              <a:t>Pomodoro </a:t>
            </a:r>
            <a:r>
              <a:rPr lang="mr-IN" baseline="0" dirty="0" smtClean="0"/>
              <a:t>–</a:t>
            </a:r>
            <a:r>
              <a:rPr lang="en-US" baseline="0" dirty="0" smtClean="0"/>
              <a:t> not perfect with emphasis on breaks but lots of tools</a:t>
            </a:r>
          </a:p>
          <a:p>
            <a:endParaRPr lang="en-US" baseline="0" dirty="0" smtClean="0"/>
          </a:p>
          <a:p>
            <a:r>
              <a:rPr lang="en-US" baseline="0" dirty="0" smtClean="0"/>
              <a:t>Sometimes just leave</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33</a:t>
            </a:fld>
            <a:endParaRPr lang="en-US"/>
          </a:p>
        </p:txBody>
      </p:sp>
    </p:spTree>
    <p:extLst>
      <p:ext uri="{BB962C8B-B14F-4D97-AF65-F5344CB8AC3E}">
        <p14:creationId xmlns:p14="http://schemas.microsoft.com/office/powerpoint/2010/main" val="3603146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Key:</a:t>
            </a:r>
            <a:r>
              <a:rPr lang="en-US" baseline="0" dirty="0" smtClean="0"/>
              <a:t> CREATING NEW VALUE</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3</a:t>
            </a:fld>
            <a:endParaRPr lang="en-US"/>
          </a:p>
        </p:txBody>
      </p:sp>
    </p:spTree>
    <p:extLst>
      <p:ext uri="{BB962C8B-B14F-4D97-AF65-F5344CB8AC3E}">
        <p14:creationId xmlns:p14="http://schemas.microsoft.com/office/powerpoint/2010/main" val="701970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Momentum Dashboard </a:t>
            </a:r>
            <a:r>
              <a:rPr lang="mr-IN" dirty="0" smtClean="0"/>
              <a:t>–</a:t>
            </a:r>
            <a:r>
              <a:rPr lang="en-US" dirty="0" smtClean="0"/>
              <a:t> </a:t>
            </a:r>
            <a:r>
              <a:rPr lang="en-US" dirty="0" err="1" smtClean="0"/>
              <a:t>todo</a:t>
            </a:r>
            <a:r>
              <a:rPr lang="en-US" dirty="0" smtClean="0"/>
              <a:t> list, inspiring</a:t>
            </a:r>
            <a:r>
              <a:rPr lang="en-US" baseline="0" dirty="0" smtClean="0"/>
              <a:t> photos</a:t>
            </a:r>
            <a:endParaRPr lang="en-US" dirty="0" smtClean="0"/>
          </a:p>
          <a:p>
            <a:endParaRPr lang="en-US" dirty="0" smtClean="0"/>
          </a:p>
          <a:p>
            <a:r>
              <a:rPr lang="en-US" dirty="0" err="1" smtClean="0"/>
              <a:t>SelfControl</a:t>
            </a:r>
            <a:r>
              <a:rPr lang="en-US" baseline="0" dirty="0" smtClean="0"/>
              <a:t> </a:t>
            </a:r>
            <a:r>
              <a:rPr lang="mr-IN" baseline="0" dirty="0" smtClean="0"/>
              <a:t>–</a:t>
            </a:r>
            <a:r>
              <a:rPr lang="en-US" baseline="0" dirty="0" smtClean="0"/>
              <a:t> blacklist sites </a:t>
            </a:r>
          </a:p>
          <a:p>
            <a:endParaRPr lang="en-US" baseline="0" dirty="0" smtClean="0"/>
          </a:p>
          <a:p>
            <a:r>
              <a:rPr lang="en-US" baseline="0" dirty="0" smtClean="0"/>
              <a:t>Careful, can’t turn it off! </a:t>
            </a:r>
          </a:p>
          <a:p>
            <a:endParaRPr lang="en-US" baseline="0" dirty="0" smtClean="0"/>
          </a:p>
          <a:p>
            <a:r>
              <a:rPr lang="en-US" baseline="0" dirty="0" err="1" smtClean="0"/>
              <a:t>BeFocused</a:t>
            </a:r>
            <a:r>
              <a:rPr lang="en-US" baseline="0" dirty="0" smtClean="0"/>
              <a:t> - Pomodoro + </a:t>
            </a:r>
            <a:r>
              <a:rPr lang="en-US" baseline="0" dirty="0" err="1" smtClean="0"/>
              <a:t>Todo</a:t>
            </a:r>
            <a:r>
              <a:rPr lang="en-US" baseline="0" dirty="0" smtClean="0"/>
              <a:t> lists</a:t>
            </a:r>
          </a:p>
        </p:txBody>
      </p:sp>
      <p:sp>
        <p:nvSpPr>
          <p:cNvPr id="4" name="Slide Number Placeholder 3"/>
          <p:cNvSpPr>
            <a:spLocks noGrp="1"/>
          </p:cNvSpPr>
          <p:nvPr>
            <p:ph type="sldNum" sz="quarter" idx="10"/>
          </p:nvPr>
        </p:nvSpPr>
        <p:spPr/>
        <p:txBody>
          <a:bodyPr/>
          <a:lstStyle/>
          <a:p>
            <a:fld id="{EC43DFF5-85BE-DA46-9281-D4A4E75A0391}" type="slidenum">
              <a:rPr lang="en-US" smtClean="0"/>
              <a:t>34</a:t>
            </a:fld>
            <a:endParaRPr lang="en-US"/>
          </a:p>
        </p:txBody>
      </p:sp>
    </p:spTree>
    <p:extLst>
      <p:ext uri="{BB962C8B-B14F-4D97-AF65-F5344CB8AC3E}">
        <p14:creationId xmlns:p14="http://schemas.microsoft.com/office/powerpoint/2010/main" val="1658600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Increasingly rare, yet increasingly valuable</a:t>
            </a:r>
          </a:p>
          <a:p>
            <a:endParaRPr lang="en-US" dirty="0" smtClean="0"/>
          </a:p>
          <a:p>
            <a:r>
              <a:rPr lang="en-US" dirty="0" smtClean="0"/>
              <a:t>Working</a:t>
            </a:r>
            <a:r>
              <a:rPr lang="en-US" baseline="0" dirty="0" smtClean="0"/>
              <a:t> deeply = thriving</a:t>
            </a:r>
            <a:endParaRPr lang="en-US" dirty="0" smtClean="0"/>
          </a:p>
        </p:txBody>
      </p:sp>
      <p:sp>
        <p:nvSpPr>
          <p:cNvPr id="4" name="Slide Number Placeholder 3"/>
          <p:cNvSpPr>
            <a:spLocks noGrp="1"/>
          </p:cNvSpPr>
          <p:nvPr>
            <p:ph type="sldNum" sz="quarter" idx="10"/>
          </p:nvPr>
        </p:nvSpPr>
        <p:spPr/>
        <p:txBody>
          <a:bodyPr/>
          <a:lstStyle/>
          <a:p>
            <a:fld id="{EC43DFF5-85BE-DA46-9281-D4A4E75A0391}" type="slidenum">
              <a:rPr lang="en-US" smtClean="0"/>
              <a:t>4</a:t>
            </a:fld>
            <a:endParaRPr lang="en-US"/>
          </a:p>
        </p:txBody>
      </p:sp>
    </p:spTree>
    <p:extLst>
      <p:ext uri="{BB962C8B-B14F-4D97-AF65-F5344CB8AC3E}">
        <p14:creationId xmlns:p14="http://schemas.microsoft.com/office/powerpoint/2010/main" val="1248171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5</a:t>
            </a:fld>
            <a:endParaRPr lang="en-US"/>
          </a:p>
        </p:txBody>
      </p:sp>
    </p:spTree>
    <p:extLst>
      <p:ext uri="{BB962C8B-B14F-4D97-AF65-F5344CB8AC3E}">
        <p14:creationId xmlns:p14="http://schemas.microsoft.com/office/powerpoint/2010/main" val="18447668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starters</a:t>
            </a:r>
          </a:p>
          <a:p>
            <a:endParaRPr lang="en-US" dirty="0" smtClean="0"/>
          </a:p>
          <a:p>
            <a:r>
              <a:rPr lang="en-US" dirty="0" smtClean="0"/>
              <a:t>Computers in our pockets</a:t>
            </a:r>
          </a:p>
          <a:p>
            <a:endParaRPr lang="en-US" dirty="0" smtClean="0"/>
          </a:p>
          <a:p>
            <a:r>
              <a:rPr lang="en-US" dirty="0" smtClean="0"/>
              <a:t>Constant</a:t>
            </a:r>
            <a:r>
              <a:rPr lang="en-US" baseline="0" dirty="0" smtClean="0"/>
              <a:t> barrage </a:t>
            </a:r>
            <a:r>
              <a:rPr lang="en-US" baseline="0" smtClean="0"/>
              <a:t>of distractions</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6</a:t>
            </a:fld>
            <a:endParaRPr lang="en-US"/>
          </a:p>
        </p:txBody>
      </p:sp>
    </p:spTree>
    <p:extLst>
      <p:ext uri="{BB962C8B-B14F-4D97-AF65-F5344CB8AC3E}">
        <p14:creationId xmlns:p14="http://schemas.microsoft.com/office/powerpoint/2010/main" val="252471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Permanently reduces our ability to work deeply in the future</a:t>
            </a:r>
          </a:p>
          <a:p>
            <a:endParaRPr lang="en-US" dirty="0" smtClean="0"/>
          </a:p>
          <a:p>
            <a:r>
              <a:rPr lang="en-US" dirty="0" smtClean="0"/>
              <a:t>If you train your brain to work a certain</a:t>
            </a:r>
            <a:r>
              <a:rPr lang="en-US" baseline="0" dirty="0" smtClean="0"/>
              <a:t> way, it will continue to do that in the future</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7</a:t>
            </a:fld>
            <a:endParaRPr lang="en-US"/>
          </a:p>
        </p:txBody>
      </p:sp>
    </p:spTree>
    <p:extLst>
      <p:ext uri="{BB962C8B-B14F-4D97-AF65-F5344CB8AC3E}">
        <p14:creationId xmlns:p14="http://schemas.microsoft.com/office/powerpoint/2010/main" val="1631614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mr-IN" dirty="0" smtClean="0"/>
              <a:t>…</a:t>
            </a:r>
            <a:r>
              <a:rPr lang="en-US" dirty="0" smtClean="0"/>
              <a:t>.changing</a:t>
            </a:r>
            <a:r>
              <a:rPr lang="en-US" baseline="0" dirty="0" smtClean="0"/>
              <a:t> economy</a:t>
            </a:r>
          </a:p>
          <a:p>
            <a:endParaRPr lang="en-US" baseline="0" dirty="0" smtClean="0"/>
          </a:p>
          <a:p>
            <a:r>
              <a:rPr lang="en-US" baseline="0" dirty="0" smtClean="0"/>
              <a:t>Silicon Valley =&gt; disruption</a:t>
            </a:r>
            <a:endParaRPr lang="en-US" dirty="0"/>
          </a:p>
        </p:txBody>
      </p:sp>
      <p:sp>
        <p:nvSpPr>
          <p:cNvPr id="4" name="Slide Number Placeholder 3"/>
          <p:cNvSpPr>
            <a:spLocks noGrp="1"/>
          </p:cNvSpPr>
          <p:nvPr>
            <p:ph type="sldNum" sz="quarter" idx="10"/>
          </p:nvPr>
        </p:nvSpPr>
        <p:spPr/>
        <p:txBody>
          <a:bodyPr/>
          <a:lstStyle/>
          <a:p>
            <a:fld id="{EC43DFF5-85BE-DA46-9281-D4A4E75A0391}" type="slidenum">
              <a:rPr lang="en-US" smtClean="0"/>
              <a:t>8</a:t>
            </a:fld>
            <a:endParaRPr lang="en-US"/>
          </a:p>
        </p:txBody>
      </p:sp>
    </p:spTree>
    <p:extLst>
      <p:ext uri="{BB962C8B-B14F-4D97-AF65-F5344CB8AC3E}">
        <p14:creationId xmlns:p14="http://schemas.microsoft.com/office/powerpoint/2010/main" val="151605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Digital technology is transforming the economic landscape</a:t>
            </a:r>
          </a:p>
        </p:txBody>
      </p:sp>
      <p:sp>
        <p:nvSpPr>
          <p:cNvPr id="4" name="Slide Number Placeholder 3"/>
          <p:cNvSpPr>
            <a:spLocks noGrp="1"/>
          </p:cNvSpPr>
          <p:nvPr>
            <p:ph type="sldNum" sz="quarter" idx="10"/>
          </p:nvPr>
        </p:nvSpPr>
        <p:spPr/>
        <p:txBody>
          <a:bodyPr/>
          <a:lstStyle/>
          <a:p>
            <a:fld id="{EC43DFF5-85BE-DA46-9281-D4A4E75A0391}" type="slidenum">
              <a:rPr lang="en-US" smtClean="0"/>
              <a:t>9</a:t>
            </a:fld>
            <a:endParaRPr lang="en-US"/>
          </a:p>
        </p:txBody>
      </p:sp>
    </p:spTree>
    <p:extLst>
      <p:ext uri="{BB962C8B-B14F-4D97-AF65-F5344CB8AC3E}">
        <p14:creationId xmlns:p14="http://schemas.microsoft.com/office/powerpoint/2010/main" val="192960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0">
                      <a:schemeClr val="tx1"/>
                    </a:gs>
                    <a:gs pos="68000">
                      <a:srgbClr val="F1F1F1"/>
                    </a:gs>
                    <a:gs pos="100000">
                      <a:schemeClr val="bg1">
                        <a:lumMod val="11000"/>
                        <a:lumOff val="89000"/>
                      </a:schemeClr>
                    </a:gs>
                  </a:gsLst>
                  <a:lin ang="5400000" scaled="1"/>
                  <a:tileRect/>
                </a:gradFill>
                <a:effectLst>
                  <a:outerShdw blurRad="469900" dist="342900" dir="5400000" sy="-20000" rotWithShape="0">
                    <a:prstClr val="black">
                      <a:alpha val="66000"/>
                    </a:prstClr>
                  </a:outerShdw>
                </a:effectLst>
              </a:defRPr>
            </a:lvl1pPr>
          </a:lstStyle>
          <a:p>
            <a:pPr lvl="0" algn="r"/>
            <a:r>
              <a:rPr lang="en-US" smtClean="0"/>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vert="horz" lIns="91440" tIns="45720" rIns="91440" bIns="45720" rtlCol="0"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stStyle>
          <a:p>
            <a:pPr marL="0" lvl="0" indent="0" algn="r">
              <a:buNone/>
            </a:pPr>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E6B2AB73-917E-9B4E-A5F0-728F244D1903}" type="datetimeFigureOut">
              <a:rPr lang="en-US" smtClean="0"/>
              <a:t>11/8/17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2AB73-917E-9B4E-A5F0-728F244D1903}"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2AB73-917E-9B4E-A5F0-728F244D1903}"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2AB73-917E-9B4E-A5F0-728F244D1903}"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E22AA-F55D-1D4F-9FB8-CE72A577ED6F}" type="slidenum">
              <a:rPr lang="en-US" smtClean="0"/>
              <a:t>‹#›</a:t>
            </a:fld>
            <a:endParaRPr lang="en-US"/>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smtClean="0"/>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2AB73-917E-9B4E-A5F0-728F244D1903}"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6B2AB73-917E-9B4E-A5F0-728F244D1903}" type="datetimeFigureOut">
              <a:rPr lang="en-US" smtClean="0"/>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Drag picture to placeholder or click icon to add</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E6B2AB73-917E-9B4E-A5F0-728F244D1903}" type="datetimeFigureOut">
              <a:rPr lang="en-US" smtClean="0"/>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B2AB73-917E-9B4E-A5F0-728F244D1903}"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B2AB73-917E-9B4E-A5F0-728F244D1903}"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6B2AB73-917E-9B4E-A5F0-728F244D1903}"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32000"/>
                        <a:lumOff val="68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smtClean="0"/>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6B2AB73-917E-9B4E-A5F0-728F244D1903}" type="datetimeFigureOut">
              <a:rPr lang="en-US" smtClean="0"/>
              <a:t>11/8/17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6B2AB73-917E-9B4E-A5F0-728F244D1903}"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smtClean="0"/>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B2AB73-917E-9B4E-A5F0-728F244D1903}" type="datetimeFigureOut">
              <a:rPr lang="en-US" smtClean="0"/>
              <a:t>11/8/17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6B2AB73-917E-9B4E-A5F0-728F244D1903}" type="datetimeFigureOut">
              <a:rPr lang="en-US" smtClean="0"/>
              <a:t>11/8/17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B2AB73-917E-9B4E-A5F0-728F244D1903}" type="datetimeFigureOut">
              <a:rPr lang="en-US" smtClean="0"/>
              <a:t>11/8/17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2AB73-917E-9B4E-A5F0-728F244D1903}" type="datetimeFigureOut">
              <a:rPr lang="en-US" smtClean="0"/>
              <a:t>11/8/17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6B2AB73-917E-9B4E-A5F0-728F244D1903}" type="datetimeFigureOut">
              <a:rPr lang="en-US" smtClean="0"/>
              <a:t>11/8/17</a:t>
            </a:fld>
            <a:endParaRPr lang="en-US"/>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227E22AA-F55D-1D4F-9FB8-CE72A577ED6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9"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E6B2AB73-917E-9B4E-A5F0-728F244D1903}" type="datetimeFigureOut">
              <a:rPr lang="en-US" smtClean="0"/>
              <a:t>11/8/17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227E22AA-F55D-1D4F-9FB8-CE72A577ED6F}" type="slidenum">
              <a:rPr lang="en-US" smtClean="0"/>
              <a:t>‹#›</a:t>
            </a:fld>
            <a:endParaRPr lang="en-US"/>
          </a:p>
        </p:txBody>
      </p:sp>
    </p:spTree>
    <p:extLst>
      <p:ext uri="{BB962C8B-B14F-4D97-AF65-F5344CB8AC3E}">
        <p14:creationId xmlns:p14="http://schemas.microsoft.com/office/powerpoint/2010/main" val="558496716"/>
      </p:ext>
    </p:extLst>
  </p:cSld>
  <p:clrMap bg1="dk1" tx1="lt1" bg2="dk2" tx2="lt2" accent1="accent1" accent2="accent2" accent3="accent3" accent4="accent4" accent5="accent5" accent6="accent6" hlink="hlink" folHlink="folHlink"/>
  <p:sldLayoutIdLst>
    <p:sldLayoutId id="2147484983" r:id="rId1"/>
    <p:sldLayoutId id="2147484984" r:id="rId2"/>
    <p:sldLayoutId id="2147484985" r:id="rId3"/>
    <p:sldLayoutId id="2147484986" r:id="rId4"/>
    <p:sldLayoutId id="2147484987" r:id="rId5"/>
    <p:sldLayoutId id="2147484988" r:id="rId6"/>
    <p:sldLayoutId id="2147484989" r:id="rId7"/>
    <p:sldLayoutId id="2147484990" r:id="rId8"/>
    <p:sldLayoutId id="2147484991" r:id="rId9"/>
    <p:sldLayoutId id="2147484992" r:id="rId10"/>
    <p:sldLayoutId id="2147484993" r:id="rId11"/>
    <p:sldLayoutId id="2147484994" r:id="rId12"/>
    <p:sldLayoutId id="2147484995" r:id="rId13"/>
    <p:sldLayoutId id="2147484996" r:id="rId14"/>
    <p:sldLayoutId id="2147484997" r:id="rId15"/>
    <p:sldLayoutId id="2147484998" r:id="rId16"/>
    <p:sldLayoutId id="2147484999" r:id="rId17"/>
  </p:sldLayoutIdLst>
  <p:timing>
    <p:tnLst>
      <p:par>
        <p:cTn id="1" dur="indefinite" restart="never" nodeType="tmRoot"/>
      </p:par>
    </p:tnLst>
  </p:timing>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13000"/>
                  <a:lumOff val="87000"/>
                </a:schemeClr>
              </a:gs>
              <a:gs pos="100000">
                <a:schemeClr val="tx2">
                  <a:lumMod val="0"/>
                  <a:lumOff val="100000"/>
                </a:schemeClr>
              </a:gs>
            </a:gsLst>
            <a:lin ang="4800000" scaled="0"/>
            <a:tileRect/>
          </a:gradFill>
          <a:latin typeface="+mj-lt"/>
          <a:ea typeface="+mj-ea"/>
          <a:cs typeface="+mj-cs"/>
        </a:defRPr>
      </a:lvl1pPr>
    </p:titleStyle>
    <p:bodyStyle>
      <a:lvl1pPr marL="0" indent="0" algn="l" defTabSz="914400" rtl="0" eaLnBrk="1" latinLnBrk="0" hangingPunct="1">
        <a:lnSpc>
          <a:spcPct val="150000"/>
        </a:lnSpc>
        <a:spcBef>
          <a:spcPts val="1000"/>
        </a:spcBef>
        <a:buFont typeface="Arial" panose="020B0604020202020204" pitchFamily="34" charset="0"/>
        <a:buNone/>
        <a:defRPr sz="2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gradFill>
            <a:gsLst>
              <a:gs pos="34000">
                <a:schemeClr val="tx1">
                  <a:lumMod val="93000"/>
                </a:schemeClr>
              </a:gs>
              <a:gs pos="0">
                <a:schemeClr val="bg1">
                  <a:lumMod val="13000"/>
                  <a:lumOff val="87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5.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calnewport.com/"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vooza.com/videos/maker-vs-manager/?wvideo=rwt1slojw0" TargetMode="External"/><Relationship Id="rId4" Type="http://schemas.openxmlformats.org/officeDocument/2006/relationships/image" Target="../media/image2.jpe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4" Type="http://schemas.openxmlformats.org/officeDocument/2006/relationships/image" Target="../media/image4.tiff"/><Relationship Id="rId5" Type="http://schemas.openxmlformats.org/officeDocument/2006/relationships/image" Target="../media/image5.tiff"/><Relationship Id="rId6" Type="http://schemas.openxmlformats.org/officeDocument/2006/relationships/image" Target="../media/image6.tiff"/><Relationship Id="rId7" Type="http://schemas.openxmlformats.org/officeDocument/2006/relationships/image" Target="../media/image7.tiff"/><Relationship Id="rId8" Type="http://schemas.openxmlformats.org/officeDocument/2006/relationships/image" Target="../media/image8.tiff"/><Relationship Id="rId9" Type="http://schemas.openxmlformats.org/officeDocument/2006/relationships/image" Target="../media/image9.tiff"/><Relationship Id="rId10"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3296" y="1134320"/>
            <a:ext cx="10300504" cy="2560056"/>
          </a:xfrm>
        </p:spPr>
        <p:txBody>
          <a:bodyPr>
            <a:normAutofit/>
          </a:bodyPr>
          <a:lstStyle/>
          <a:p>
            <a:pPr algn="ctr"/>
            <a:r>
              <a:rPr lang="en-US" sz="7200" dirty="0" smtClean="0"/>
              <a:t>Exploring the </a:t>
            </a:r>
            <a:br>
              <a:rPr lang="en-US" sz="7200" dirty="0" smtClean="0"/>
            </a:br>
            <a:r>
              <a:rPr lang="en-US" sz="7200" dirty="0" smtClean="0"/>
              <a:t>Deep Work Hypothesis</a:t>
            </a:r>
            <a:endParaRPr lang="en-US" sz="7200" dirty="0"/>
          </a:p>
        </p:txBody>
      </p:sp>
      <p:sp>
        <p:nvSpPr>
          <p:cNvPr id="3" name="Subtitle 2"/>
          <p:cNvSpPr>
            <a:spLocks noGrp="1"/>
          </p:cNvSpPr>
          <p:nvPr>
            <p:ph type="subTitle" idx="1"/>
          </p:nvPr>
        </p:nvSpPr>
        <p:spPr/>
        <p:txBody>
          <a:bodyPr>
            <a:normAutofit fontScale="25000" lnSpcReduction="20000"/>
          </a:bodyPr>
          <a:lstStyle/>
          <a:p>
            <a:endParaRPr lang="en-US" dirty="0" smtClean="0"/>
          </a:p>
          <a:p>
            <a:r>
              <a:rPr lang="en-US" sz="12800" dirty="0" smtClean="0"/>
              <a:t>Matt Anderson</a:t>
            </a:r>
            <a:endParaRPr lang="en-US" sz="12800" dirty="0"/>
          </a:p>
        </p:txBody>
      </p:sp>
    </p:spTree>
    <p:extLst>
      <p:ext uri="{BB962C8B-B14F-4D97-AF65-F5344CB8AC3E}">
        <p14:creationId xmlns:p14="http://schemas.microsoft.com/office/powerpoint/2010/main" val="8410365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Changing Economy</a:t>
            </a:r>
            <a:endParaRPr lang="en-US" dirty="0"/>
          </a:p>
        </p:txBody>
      </p:sp>
      <p:sp>
        <p:nvSpPr>
          <p:cNvPr id="3" name="Content Placeholder 2"/>
          <p:cNvSpPr>
            <a:spLocks noGrp="1"/>
          </p:cNvSpPr>
          <p:nvPr>
            <p:ph idx="1"/>
          </p:nvPr>
        </p:nvSpPr>
        <p:spPr/>
        <p:txBody>
          <a:bodyPr>
            <a:normAutofit lnSpcReduction="10000"/>
          </a:bodyPr>
          <a:lstStyle/>
          <a:p>
            <a:r>
              <a:rPr lang="en-US" dirty="0" smtClean="0"/>
              <a:t>Disruption!</a:t>
            </a:r>
          </a:p>
          <a:p>
            <a:pPr lvl="1"/>
            <a:r>
              <a:rPr lang="en-US" dirty="0" smtClean="0"/>
              <a:t>Amazon and E-commerce</a:t>
            </a:r>
          </a:p>
          <a:p>
            <a:pPr lvl="1"/>
            <a:r>
              <a:rPr lang="en-US" dirty="0" smtClean="0"/>
              <a:t>Uber and the taxis</a:t>
            </a:r>
          </a:p>
          <a:p>
            <a:pPr lvl="1"/>
            <a:r>
              <a:rPr lang="en-US" dirty="0" err="1" smtClean="0"/>
              <a:t>AirBnb</a:t>
            </a:r>
            <a:r>
              <a:rPr lang="en-US" dirty="0" smtClean="0"/>
              <a:t> and the hotels</a:t>
            </a:r>
          </a:p>
          <a:p>
            <a:pPr lvl="1"/>
            <a:r>
              <a:rPr lang="en-US" dirty="0" smtClean="0"/>
              <a:t>Tesla and auto industry</a:t>
            </a:r>
          </a:p>
          <a:p>
            <a:pPr lvl="1"/>
            <a:r>
              <a:rPr lang="en-US" dirty="0" smtClean="0"/>
              <a:t>Self-driving cars/trucks and the logistics (trucking)</a:t>
            </a:r>
          </a:p>
          <a:p>
            <a:pPr lvl="1"/>
            <a:r>
              <a:rPr lang="en-US" dirty="0" smtClean="0"/>
              <a:t>Remote work and software</a:t>
            </a:r>
          </a:p>
        </p:txBody>
      </p:sp>
    </p:spTree>
    <p:extLst>
      <p:ext uri="{BB962C8B-B14F-4D97-AF65-F5344CB8AC3E}">
        <p14:creationId xmlns:p14="http://schemas.microsoft.com/office/powerpoint/2010/main" val="2784530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Thrive</a:t>
            </a:r>
            <a:endParaRPr lang="en-US" dirty="0"/>
          </a:p>
        </p:txBody>
      </p:sp>
      <p:sp>
        <p:nvSpPr>
          <p:cNvPr id="3" name="Content Placeholder 2"/>
          <p:cNvSpPr>
            <a:spLocks noGrp="1"/>
          </p:cNvSpPr>
          <p:nvPr>
            <p:ph idx="1"/>
          </p:nvPr>
        </p:nvSpPr>
        <p:spPr/>
        <p:txBody>
          <a:bodyPr>
            <a:normAutofit/>
          </a:bodyPr>
          <a:lstStyle/>
          <a:p>
            <a:r>
              <a:rPr lang="en-US" dirty="0" smtClean="0"/>
              <a:t>Master </a:t>
            </a:r>
            <a:r>
              <a:rPr lang="en-US" dirty="0" smtClean="0"/>
              <a:t>hard </a:t>
            </a:r>
            <a:r>
              <a:rPr lang="en-US" dirty="0" smtClean="0"/>
              <a:t>things = (focused attention) + (feedback)</a:t>
            </a:r>
          </a:p>
          <a:p>
            <a:r>
              <a:rPr lang="en-US" dirty="0" smtClean="0"/>
              <a:t>Elite production = (time spent) x (quality of focus) </a:t>
            </a:r>
            <a:endParaRPr lang="en-US" dirty="0"/>
          </a:p>
        </p:txBody>
      </p:sp>
    </p:spTree>
    <p:extLst>
      <p:ext uri="{BB962C8B-B14F-4D97-AF65-F5344CB8AC3E}">
        <p14:creationId xmlns:p14="http://schemas.microsoft.com/office/powerpoint/2010/main" val="845817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Embrace Deep Work?</a:t>
            </a:r>
            <a:endParaRPr lang="en-US" dirty="0"/>
          </a:p>
        </p:txBody>
      </p:sp>
      <p:sp>
        <p:nvSpPr>
          <p:cNvPr id="3" name="Content Placeholder 2"/>
          <p:cNvSpPr>
            <a:spLocks noGrp="1"/>
          </p:cNvSpPr>
          <p:nvPr>
            <p:ph idx="1"/>
          </p:nvPr>
        </p:nvSpPr>
        <p:spPr/>
        <p:txBody>
          <a:bodyPr>
            <a:normAutofit/>
          </a:bodyPr>
          <a:lstStyle/>
          <a:p>
            <a:r>
              <a:rPr lang="en-US" dirty="0" smtClean="0"/>
              <a:t>What we pay attention to matters</a:t>
            </a:r>
          </a:p>
          <a:p>
            <a:r>
              <a:rPr lang="en-US" dirty="0" smtClean="0"/>
              <a:t>The “Flow” state is deeply satisfying</a:t>
            </a:r>
          </a:p>
          <a:p>
            <a:r>
              <a:rPr lang="en-US" dirty="0" smtClean="0"/>
              <a:t>The Enlightenment problem</a:t>
            </a:r>
          </a:p>
        </p:txBody>
      </p:sp>
    </p:spTree>
    <p:extLst>
      <p:ext uri="{BB962C8B-B14F-4D97-AF65-F5344CB8AC3E}">
        <p14:creationId xmlns:p14="http://schemas.microsoft.com/office/powerpoint/2010/main" val="6418741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65125"/>
            <a:ext cx="10991127" cy="1325563"/>
          </a:xfrm>
        </p:spPr>
        <p:txBody>
          <a:bodyPr>
            <a:normAutofit fontScale="90000"/>
          </a:bodyPr>
          <a:lstStyle/>
          <a:p>
            <a:r>
              <a:rPr lang="en-US" i="1" dirty="0" smtClean="0"/>
              <a:t>Pragmatic Programmer</a:t>
            </a:r>
            <a:r>
              <a:rPr lang="en-US" dirty="0" smtClean="0"/>
              <a:t> on Craftsmanship</a:t>
            </a:r>
            <a:endParaRPr lang="en-US" i="1"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smtClean="0"/>
              <a:t>“Within the overall structure of a project there is always room for individuality and craftsmanship</a:t>
            </a:r>
            <a:r>
              <a:rPr lang="mr-IN" i="1" dirty="0" smtClean="0"/>
              <a:t>…</a:t>
            </a:r>
            <a:r>
              <a:rPr lang="en-US" i="1" dirty="0" smtClean="0"/>
              <a:t> One hundred years from now, our engineering may seem as archaic as the techniques used by medieval cathedral builders seem to today’s civil engineers, while our craftsmanship will still be honored.”</a:t>
            </a:r>
            <a:endParaRPr lang="en-US" i="1" dirty="0"/>
          </a:p>
        </p:txBody>
      </p:sp>
    </p:spTree>
    <p:extLst>
      <p:ext uri="{BB962C8B-B14F-4D97-AF65-F5344CB8AC3E}">
        <p14:creationId xmlns:p14="http://schemas.microsoft.com/office/powerpoint/2010/main" val="746128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Beautiful Code</a:t>
            </a:r>
            <a:endParaRPr lang="en-US" dirty="0"/>
          </a:p>
        </p:txBody>
      </p:sp>
      <p:sp>
        <p:nvSpPr>
          <p:cNvPr id="3" name="Content Placeholder 2"/>
          <p:cNvSpPr>
            <a:spLocks noGrp="1"/>
          </p:cNvSpPr>
          <p:nvPr>
            <p:ph idx="1"/>
          </p:nvPr>
        </p:nvSpPr>
        <p:spPr/>
        <p:txBody>
          <a:bodyPr/>
          <a:lstStyle/>
          <a:p>
            <a:pPr>
              <a:lnSpc>
                <a:spcPct val="100000"/>
              </a:lnSpc>
            </a:pPr>
            <a:r>
              <a:rPr lang="en-US" i="1" dirty="0" smtClean="0"/>
              <a:t>“Our </a:t>
            </a:r>
            <a:r>
              <a:rPr lang="en-US" i="1" dirty="0"/>
              <a:t>programmers are our artists. They write beautiful code that millions of our travelers start to play with, to use, to help them travel better. It's a profound sense of power and satisfaction to have your work affect so many, so quickly, across the globe</a:t>
            </a:r>
            <a:r>
              <a:rPr lang="en-US" i="1" dirty="0" smtClean="0"/>
              <a:t>.”</a:t>
            </a:r>
          </a:p>
          <a:p>
            <a:pPr>
              <a:lnSpc>
                <a:spcPct val="100000"/>
              </a:lnSpc>
            </a:pPr>
            <a:endParaRPr lang="en-US" i="1" dirty="0"/>
          </a:p>
          <a:p>
            <a:pPr>
              <a:lnSpc>
                <a:spcPct val="100000"/>
              </a:lnSpc>
            </a:pPr>
            <a:r>
              <a:rPr lang="en-US" i="1" dirty="0"/>
              <a:t>--</a:t>
            </a:r>
            <a:r>
              <a:rPr lang="en-US" dirty="0"/>
              <a:t>Dara </a:t>
            </a:r>
            <a:r>
              <a:rPr lang="en-US" dirty="0" err="1"/>
              <a:t>Khosrowshahi</a:t>
            </a:r>
            <a:r>
              <a:rPr lang="en-US" dirty="0"/>
              <a:t>, Expedia CEO</a:t>
            </a:r>
          </a:p>
          <a:p>
            <a:pPr>
              <a:lnSpc>
                <a:spcPct val="100000"/>
              </a:lnSpc>
            </a:pPr>
            <a:endParaRPr lang="en-US" i="1" dirty="0"/>
          </a:p>
        </p:txBody>
      </p:sp>
    </p:spTree>
    <p:extLst>
      <p:ext uri="{BB962C8B-B14F-4D97-AF65-F5344CB8AC3E}">
        <p14:creationId xmlns:p14="http://schemas.microsoft.com/office/powerpoint/2010/main" val="266840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Work Deeply</a:t>
            </a:r>
            <a:endParaRPr lang="en-US" dirty="0"/>
          </a:p>
        </p:txBody>
      </p:sp>
      <p:sp>
        <p:nvSpPr>
          <p:cNvPr id="3" name="Content Placeholder 2"/>
          <p:cNvSpPr>
            <a:spLocks noGrp="1"/>
          </p:cNvSpPr>
          <p:nvPr>
            <p:ph idx="1"/>
          </p:nvPr>
        </p:nvSpPr>
        <p:spPr/>
        <p:txBody>
          <a:bodyPr>
            <a:normAutofit/>
          </a:bodyPr>
          <a:lstStyle/>
          <a:p>
            <a:r>
              <a:rPr lang="en-US" dirty="0"/>
              <a:t>R</a:t>
            </a:r>
            <a:r>
              <a:rPr lang="en-US" dirty="0" smtClean="0"/>
              <a:t>outines </a:t>
            </a:r>
            <a:r>
              <a:rPr lang="en-US" dirty="0" smtClean="0"/>
              <a:t>and rituals</a:t>
            </a:r>
          </a:p>
          <a:p>
            <a:r>
              <a:rPr lang="en-US" dirty="0" smtClean="0"/>
              <a:t>Pick </a:t>
            </a:r>
            <a:r>
              <a:rPr lang="en-US" dirty="0" smtClean="0"/>
              <a:t>a method that </a:t>
            </a:r>
            <a:r>
              <a:rPr lang="en-US" dirty="0" smtClean="0"/>
              <a:t>fits your schedule</a:t>
            </a:r>
          </a:p>
          <a:p>
            <a:pPr lvl="1"/>
            <a:r>
              <a:rPr lang="en-US" dirty="0" smtClean="0"/>
              <a:t>Bimodal </a:t>
            </a:r>
            <a:endParaRPr lang="en-US" dirty="0" smtClean="0"/>
          </a:p>
          <a:p>
            <a:pPr lvl="1"/>
            <a:r>
              <a:rPr lang="en-US" dirty="0" smtClean="0"/>
              <a:t>Rhythmic</a:t>
            </a:r>
          </a:p>
          <a:p>
            <a:r>
              <a:rPr lang="en-US" dirty="0" smtClean="0"/>
              <a:t>Pay yourself first</a:t>
            </a:r>
          </a:p>
          <a:p>
            <a:pPr lvl="1"/>
            <a:endParaRPr lang="en-US" dirty="0" smtClean="0"/>
          </a:p>
          <a:p>
            <a:endParaRPr lang="en-US" dirty="0" smtClean="0"/>
          </a:p>
          <a:p>
            <a:endParaRPr lang="en-US" dirty="0"/>
          </a:p>
        </p:txBody>
      </p:sp>
    </p:spTree>
    <p:extLst>
      <p:ext uri="{BB962C8B-B14F-4D97-AF65-F5344CB8AC3E}">
        <p14:creationId xmlns:p14="http://schemas.microsoft.com/office/powerpoint/2010/main" val="11225160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 Your Ritual</a:t>
            </a:r>
            <a:endParaRPr lang="en-US" dirty="0"/>
          </a:p>
        </p:txBody>
      </p:sp>
      <p:sp>
        <p:nvSpPr>
          <p:cNvPr id="3" name="Content Placeholder 2"/>
          <p:cNvSpPr>
            <a:spLocks noGrp="1"/>
          </p:cNvSpPr>
          <p:nvPr>
            <p:ph idx="1"/>
          </p:nvPr>
        </p:nvSpPr>
        <p:spPr/>
        <p:txBody>
          <a:bodyPr/>
          <a:lstStyle/>
          <a:p>
            <a:r>
              <a:rPr lang="en-US" dirty="0" smtClean="0"/>
              <a:t>Where? </a:t>
            </a:r>
          </a:p>
          <a:p>
            <a:r>
              <a:rPr lang="en-US" dirty="0" smtClean="0"/>
              <a:t>How long?</a:t>
            </a:r>
          </a:p>
          <a:p>
            <a:r>
              <a:rPr lang="en-US" dirty="0" smtClean="0"/>
              <a:t>How you work once </a:t>
            </a:r>
            <a:r>
              <a:rPr lang="en-US" dirty="0" smtClean="0"/>
              <a:t>you start </a:t>
            </a:r>
            <a:endParaRPr lang="en-US" dirty="0"/>
          </a:p>
          <a:p>
            <a:r>
              <a:rPr lang="en-US" dirty="0" smtClean="0"/>
              <a:t>Support your work </a:t>
            </a:r>
          </a:p>
          <a:p>
            <a:r>
              <a:rPr lang="en-US" dirty="0" smtClean="0"/>
              <a:t>Collaborate</a:t>
            </a:r>
            <a:endParaRPr lang="en-US" dirty="0" smtClean="0"/>
          </a:p>
        </p:txBody>
      </p:sp>
    </p:spTree>
    <p:extLst>
      <p:ext uri="{BB962C8B-B14F-4D97-AF65-F5344CB8AC3E}">
        <p14:creationId xmlns:p14="http://schemas.microsoft.com/office/powerpoint/2010/main" val="998242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Hints </a:t>
            </a:r>
            <a:endParaRPr lang="en-US" dirty="0"/>
          </a:p>
        </p:txBody>
      </p:sp>
      <p:sp>
        <p:nvSpPr>
          <p:cNvPr id="3" name="Content Placeholder 2"/>
          <p:cNvSpPr>
            <a:spLocks noGrp="1"/>
          </p:cNvSpPr>
          <p:nvPr>
            <p:ph idx="1"/>
          </p:nvPr>
        </p:nvSpPr>
        <p:spPr/>
        <p:txBody>
          <a:bodyPr/>
          <a:lstStyle/>
          <a:p>
            <a:r>
              <a:rPr lang="en-US" dirty="0" smtClean="0"/>
              <a:t>Set goals </a:t>
            </a:r>
          </a:p>
          <a:p>
            <a:r>
              <a:rPr lang="en-US" dirty="0" smtClean="0"/>
              <a:t>Track your time</a:t>
            </a:r>
          </a:p>
          <a:p>
            <a:r>
              <a:rPr lang="en-US" dirty="0" smtClean="0"/>
              <a:t>Keep a </a:t>
            </a:r>
            <a:r>
              <a:rPr lang="en-US" b="1" i="1" dirty="0" smtClean="0"/>
              <a:t>visible</a:t>
            </a:r>
            <a:r>
              <a:rPr lang="en-US" dirty="0" smtClean="0"/>
              <a:t> scorecard</a:t>
            </a:r>
          </a:p>
          <a:p>
            <a:r>
              <a:rPr lang="en-US" dirty="0" smtClean="0"/>
              <a:t>Weekly review</a:t>
            </a:r>
          </a:p>
          <a:p>
            <a:endParaRPr lang="en-US" dirty="0"/>
          </a:p>
        </p:txBody>
      </p:sp>
    </p:spTree>
    <p:extLst>
      <p:ext uri="{BB962C8B-B14F-4D97-AF65-F5344CB8AC3E}">
        <p14:creationId xmlns:p14="http://schemas.microsoft.com/office/powerpoint/2010/main" val="20872829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Productive Exertion</a:t>
            </a:r>
            <a:endParaRPr lang="en-US" dirty="0"/>
          </a:p>
        </p:txBody>
      </p:sp>
      <p:sp>
        <p:nvSpPr>
          <p:cNvPr id="3" name="Content Placeholder 2"/>
          <p:cNvSpPr>
            <a:spLocks noGrp="1"/>
          </p:cNvSpPr>
          <p:nvPr>
            <p:ph idx="1"/>
          </p:nvPr>
        </p:nvSpPr>
        <p:spPr/>
        <p:txBody>
          <a:bodyPr>
            <a:normAutofit/>
          </a:bodyPr>
          <a:lstStyle/>
          <a:p>
            <a:r>
              <a:rPr lang="en-US" dirty="0" smtClean="0"/>
              <a:t>Combine exercise with problem-solving</a:t>
            </a:r>
          </a:p>
          <a:p>
            <a:r>
              <a:rPr lang="en-US" dirty="0" smtClean="0"/>
              <a:t>Occupy yourself physically while focusing mentally</a:t>
            </a:r>
          </a:p>
          <a:p>
            <a:r>
              <a:rPr lang="en-US" dirty="0" smtClean="0"/>
              <a:t>Expect to have to re-focus your attention often at first</a:t>
            </a:r>
          </a:p>
        </p:txBody>
      </p:sp>
    </p:spTree>
    <p:extLst>
      <p:ext uri="{BB962C8B-B14F-4D97-AF65-F5344CB8AC3E}">
        <p14:creationId xmlns:p14="http://schemas.microsoft.com/office/powerpoint/2010/main" val="17150633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 with Intensity</a:t>
            </a:r>
            <a:endParaRPr lang="en-US" dirty="0"/>
          </a:p>
        </p:txBody>
      </p:sp>
      <p:sp>
        <p:nvSpPr>
          <p:cNvPr id="3" name="Content Placeholder 2"/>
          <p:cNvSpPr>
            <a:spLocks noGrp="1"/>
          </p:cNvSpPr>
          <p:nvPr>
            <p:ph idx="1"/>
          </p:nvPr>
        </p:nvSpPr>
        <p:spPr/>
        <p:txBody>
          <a:bodyPr>
            <a:normAutofit/>
          </a:bodyPr>
          <a:lstStyle/>
          <a:p>
            <a:r>
              <a:rPr lang="en-US" dirty="0" smtClean="0"/>
              <a:t>Identify a high-priority task</a:t>
            </a:r>
          </a:p>
          <a:p>
            <a:r>
              <a:rPr lang="en-US" dirty="0" smtClean="0"/>
              <a:t>Estimate a completion time</a:t>
            </a:r>
          </a:p>
          <a:p>
            <a:r>
              <a:rPr lang="en-US" dirty="0" smtClean="0"/>
              <a:t>Attempt to complete it in </a:t>
            </a:r>
            <a:r>
              <a:rPr lang="en-US" b="1" i="1" dirty="0" smtClean="0"/>
              <a:t>significantly </a:t>
            </a:r>
            <a:r>
              <a:rPr lang="en-US" dirty="0" smtClean="0"/>
              <a:t>less time</a:t>
            </a:r>
          </a:p>
        </p:txBody>
      </p:sp>
    </p:spTree>
    <p:extLst>
      <p:ext uri="{BB962C8B-B14F-4D97-AF65-F5344CB8AC3E}">
        <p14:creationId xmlns:p14="http://schemas.microsoft.com/office/powerpoint/2010/main" val="4523383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Work?</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smtClean="0"/>
              <a:t>“Professional activities performed in a state of distraction-free concentration that push your cognitive capabilities to their limit. These efforts create new value, improve your skill, and are hard to replicate.”</a:t>
            </a:r>
          </a:p>
        </p:txBody>
      </p:sp>
    </p:spTree>
    <p:extLst>
      <p:ext uri="{BB962C8B-B14F-4D97-AF65-F5344CB8AC3E}">
        <p14:creationId xmlns:p14="http://schemas.microsoft.com/office/powerpoint/2010/main" val="8117902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Recharge</a:t>
            </a:r>
            <a:endParaRPr lang="en-US" dirty="0"/>
          </a:p>
        </p:txBody>
      </p:sp>
      <p:sp>
        <p:nvSpPr>
          <p:cNvPr id="3" name="Content Placeholder 2"/>
          <p:cNvSpPr>
            <a:spLocks noGrp="1"/>
          </p:cNvSpPr>
          <p:nvPr>
            <p:ph idx="1"/>
          </p:nvPr>
        </p:nvSpPr>
        <p:spPr/>
        <p:txBody>
          <a:bodyPr>
            <a:normAutofit/>
          </a:bodyPr>
          <a:lstStyle/>
          <a:p>
            <a:r>
              <a:rPr lang="en-US" dirty="0" smtClean="0"/>
              <a:t>Stop!</a:t>
            </a:r>
          </a:p>
          <a:p>
            <a:r>
              <a:rPr lang="en-US" dirty="0" smtClean="0"/>
              <a:t>Use a shutdown ritual</a:t>
            </a:r>
          </a:p>
          <a:p>
            <a:r>
              <a:rPr lang="en-US" dirty="0" smtClean="0"/>
              <a:t>Let your brain rest</a:t>
            </a:r>
          </a:p>
        </p:txBody>
      </p:sp>
    </p:spTree>
    <p:extLst>
      <p:ext uri="{BB962C8B-B14F-4D97-AF65-F5344CB8AC3E}">
        <p14:creationId xmlns:p14="http://schemas.microsoft.com/office/powerpoint/2010/main" val="19838432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Embrace Boredom</a:t>
            </a:r>
            <a:endParaRPr lang="en-US" dirty="0"/>
          </a:p>
        </p:txBody>
      </p:sp>
      <p:sp>
        <p:nvSpPr>
          <p:cNvPr id="3" name="Content Placeholder 2"/>
          <p:cNvSpPr>
            <a:spLocks noGrp="1"/>
          </p:cNvSpPr>
          <p:nvPr>
            <p:ph idx="1"/>
          </p:nvPr>
        </p:nvSpPr>
        <p:spPr/>
        <p:txBody>
          <a:bodyPr/>
          <a:lstStyle/>
          <a:p>
            <a:r>
              <a:rPr lang="en-US" dirty="0" smtClean="0"/>
              <a:t>Don’t get used to distraction</a:t>
            </a:r>
          </a:p>
          <a:p>
            <a:r>
              <a:rPr lang="en-US" dirty="0"/>
              <a:t>T</a:t>
            </a:r>
            <a:r>
              <a:rPr lang="en-US" dirty="0" smtClean="0"/>
              <a:t>ake </a:t>
            </a:r>
            <a:r>
              <a:rPr lang="en-US" dirty="0" smtClean="0"/>
              <a:t>breaks from </a:t>
            </a:r>
            <a:r>
              <a:rPr lang="en-US" dirty="0" smtClean="0"/>
              <a:t>focus, not breaks from distraction</a:t>
            </a:r>
            <a:endParaRPr lang="en-US" dirty="0" smtClean="0"/>
          </a:p>
          <a:p>
            <a:r>
              <a:rPr lang="en-US" dirty="0" smtClean="0"/>
              <a:t>Schedule Internet usage in advance</a:t>
            </a:r>
          </a:p>
        </p:txBody>
      </p:sp>
    </p:spTree>
    <p:extLst>
      <p:ext uri="{BB962C8B-B14F-4D97-AF65-F5344CB8AC3E}">
        <p14:creationId xmlns:p14="http://schemas.microsoft.com/office/powerpoint/2010/main" val="634628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Work Roadblocks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Open office layouts</a:t>
            </a:r>
            <a:endParaRPr lang="en-US" dirty="0"/>
          </a:p>
          <a:p>
            <a:r>
              <a:rPr lang="en-US" dirty="0" smtClean="0"/>
              <a:t>Instant messaging</a:t>
            </a:r>
          </a:p>
          <a:p>
            <a:r>
              <a:rPr lang="en-US" dirty="0" smtClean="0"/>
              <a:t>Cultures of connectivity</a:t>
            </a:r>
          </a:p>
          <a:p>
            <a:r>
              <a:rPr lang="en-US" dirty="0" smtClean="0"/>
              <a:t>Recurring meetings</a:t>
            </a:r>
          </a:p>
          <a:p>
            <a:r>
              <a:rPr lang="en-US" dirty="0"/>
              <a:t>O</a:t>
            </a:r>
            <a:r>
              <a:rPr lang="en-US" dirty="0" smtClean="0"/>
              <a:t>pen-ended emails</a:t>
            </a:r>
          </a:p>
          <a:p>
            <a:r>
              <a:rPr lang="en-US" dirty="0" smtClean="0"/>
              <a:t>Busyness as a proxy for productivity</a:t>
            </a:r>
          </a:p>
          <a:p>
            <a:r>
              <a:rPr lang="en-US" dirty="0" smtClean="0"/>
              <a:t>Shallow work is easy, deep work is hard!</a:t>
            </a:r>
          </a:p>
        </p:txBody>
      </p:sp>
      <p:pic>
        <p:nvPicPr>
          <p:cNvPr id="4" name="Picture 3"/>
          <p:cNvPicPr>
            <a:picLocks noChangeAspect="1"/>
          </p:cNvPicPr>
          <p:nvPr/>
        </p:nvPicPr>
        <p:blipFill>
          <a:blip r:embed="rId3"/>
          <a:stretch>
            <a:fillRect/>
          </a:stretch>
        </p:blipFill>
        <p:spPr>
          <a:xfrm>
            <a:off x="6444048" y="1690688"/>
            <a:ext cx="4812958" cy="3609719"/>
          </a:xfrm>
          <a:prstGeom prst="rect">
            <a:avLst/>
          </a:prstGeom>
        </p:spPr>
      </p:pic>
    </p:spTree>
    <p:extLst>
      <p:ext uri="{BB962C8B-B14F-4D97-AF65-F5344CB8AC3E}">
        <p14:creationId xmlns:p14="http://schemas.microsoft.com/office/powerpoint/2010/main" val="20374590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that Email</a:t>
            </a:r>
            <a:r>
              <a:rPr lang="mr-IN" dirty="0" smtClean="0"/>
              <a:t>…</a:t>
            </a:r>
            <a:r>
              <a:rPr lang="en-US" dirty="0" smtClean="0"/>
              <a: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363" y="1690688"/>
            <a:ext cx="9029273" cy="4957247"/>
          </a:xfrm>
          <a:prstGeom prst="rect">
            <a:avLst/>
          </a:prstGeom>
        </p:spPr>
      </p:pic>
    </p:spTree>
    <p:extLst>
      <p:ext uri="{BB962C8B-B14F-4D97-AF65-F5344CB8AC3E}">
        <p14:creationId xmlns:p14="http://schemas.microsoft.com/office/powerpoint/2010/main" val="17345429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Re-evaluate Social Media</a:t>
            </a:r>
            <a:endParaRPr lang="en-US" dirty="0"/>
          </a:p>
        </p:txBody>
      </p:sp>
      <p:sp>
        <p:nvSpPr>
          <p:cNvPr id="3" name="Content Placeholder 2"/>
          <p:cNvSpPr>
            <a:spLocks noGrp="1"/>
          </p:cNvSpPr>
          <p:nvPr>
            <p:ph idx="1"/>
          </p:nvPr>
        </p:nvSpPr>
        <p:spPr/>
        <p:txBody>
          <a:bodyPr>
            <a:normAutofit/>
          </a:bodyPr>
          <a:lstStyle/>
          <a:p>
            <a:r>
              <a:rPr lang="en-US" dirty="0" smtClean="0"/>
              <a:t>“Any-benefit” justification: </a:t>
            </a:r>
          </a:p>
          <a:p>
            <a:r>
              <a:rPr lang="en-US" dirty="0"/>
              <a:t>	U</a:t>
            </a:r>
            <a:r>
              <a:rPr lang="en-US" dirty="0" smtClean="0"/>
              <a:t>se is justified if there is </a:t>
            </a:r>
            <a:r>
              <a:rPr lang="en-US" b="1" i="1" dirty="0" smtClean="0"/>
              <a:t>any</a:t>
            </a:r>
            <a:r>
              <a:rPr lang="en-US" dirty="0" smtClean="0"/>
              <a:t> possible benefit or </a:t>
            </a:r>
            <a:r>
              <a:rPr lang="en-US" b="1" i="1" dirty="0" smtClean="0"/>
              <a:t>anything</a:t>
            </a:r>
            <a:r>
              <a:rPr lang="en-US" i="1" dirty="0" smtClean="0"/>
              <a:t> </a:t>
            </a:r>
            <a:r>
              <a:rPr lang="en-US" dirty="0" smtClean="0"/>
              <a:t>that 	could be missed if not used</a:t>
            </a:r>
          </a:p>
          <a:p>
            <a:r>
              <a:rPr lang="en-US" dirty="0"/>
              <a:t>Social media is </a:t>
            </a:r>
            <a:r>
              <a:rPr lang="en-US" dirty="0" smtClean="0"/>
              <a:t>designed to </a:t>
            </a:r>
            <a:r>
              <a:rPr lang="en-US" dirty="0"/>
              <a:t>be addicting</a:t>
            </a:r>
          </a:p>
          <a:p>
            <a:endParaRPr lang="en-US" dirty="0"/>
          </a:p>
        </p:txBody>
      </p:sp>
    </p:spTree>
    <p:extLst>
      <p:ext uri="{BB962C8B-B14F-4D97-AF65-F5344CB8AC3E}">
        <p14:creationId xmlns:p14="http://schemas.microsoft.com/office/powerpoint/2010/main" val="2002597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Re-evaluate Social Media</a:t>
            </a:r>
            <a:endParaRPr lang="en-US" dirty="0"/>
          </a:p>
        </p:txBody>
      </p:sp>
      <p:sp>
        <p:nvSpPr>
          <p:cNvPr id="3" name="Content Placeholder 2"/>
          <p:cNvSpPr>
            <a:spLocks noGrp="1"/>
          </p:cNvSpPr>
          <p:nvPr>
            <p:ph idx="1"/>
          </p:nvPr>
        </p:nvSpPr>
        <p:spPr/>
        <p:txBody>
          <a:bodyPr>
            <a:normAutofit/>
          </a:bodyPr>
          <a:lstStyle/>
          <a:p>
            <a:r>
              <a:rPr lang="en-US" dirty="0" smtClean="0"/>
              <a:t>“Any-benefit” justification: use is justified if there is </a:t>
            </a:r>
            <a:r>
              <a:rPr lang="en-US" i="1" dirty="0" smtClean="0"/>
              <a:t>any</a:t>
            </a:r>
            <a:r>
              <a:rPr lang="en-US" dirty="0" smtClean="0"/>
              <a:t> possible benefit or </a:t>
            </a:r>
            <a:r>
              <a:rPr lang="en-US" i="1" dirty="0" smtClean="0"/>
              <a:t>anything </a:t>
            </a:r>
            <a:r>
              <a:rPr lang="en-US" dirty="0" smtClean="0"/>
              <a:t>that could be missed if not used</a:t>
            </a:r>
          </a:p>
        </p:txBody>
      </p:sp>
      <p:pic>
        <p:nvPicPr>
          <p:cNvPr id="4" name="Picture 3"/>
          <p:cNvPicPr>
            <a:picLocks noChangeAspect="1"/>
          </p:cNvPicPr>
          <p:nvPr/>
        </p:nvPicPr>
        <p:blipFill>
          <a:blip r:embed="rId2"/>
          <a:stretch>
            <a:fillRect/>
          </a:stretch>
        </p:blipFill>
        <p:spPr>
          <a:xfrm>
            <a:off x="0" y="620972"/>
            <a:ext cx="12192000" cy="5616056"/>
          </a:xfrm>
          <a:prstGeom prst="rect">
            <a:avLst/>
          </a:prstGeom>
        </p:spPr>
      </p:pic>
    </p:spTree>
    <p:extLst>
      <p:ext uri="{BB962C8B-B14F-4D97-AF65-F5344CB8AC3E}">
        <p14:creationId xmlns:p14="http://schemas.microsoft.com/office/powerpoint/2010/main" val="16458812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a:t>
            </a:r>
            <a:r>
              <a:rPr lang="en-US" dirty="0" smtClean="0"/>
              <a:t>a Craftsman</a:t>
            </a:r>
            <a:endParaRPr lang="en-US" dirty="0"/>
          </a:p>
        </p:txBody>
      </p:sp>
      <p:pic>
        <p:nvPicPr>
          <p:cNvPr id="4" name="Picture 3"/>
          <p:cNvPicPr>
            <a:picLocks noChangeAspect="1"/>
          </p:cNvPicPr>
          <p:nvPr/>
        </p:nvPicPr>
        <p:blipFill>
          <a:blip r:embed="rId3"/>
          <a:stretch>
            <a:fillRect/>
          </a:stretch>
        </p:blipFill>
        <p:spPr>
          <a:xfrm>
            <a:off x="2658935" y="2444915"/>
            <a:ext cx="6874130" cy="1749466"/>
          </a:xfrm>
          <a:prstGeom prst="rect">
            <a:avLst/>
          </a:prstGeom>
        </p:spPr>
      </p:pic>
    </p:spTree>
    <p:extLst>
      <p:ext uri="{BB962C8B-B14F-4D97-AF65-F5344CB8AC3E}">
        <p14:creationId xmlns:p14="http://schemas.microsoft.com/office/powerpoint/2010/main" val="10180753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 </a:t>
            </a:r>
            <a:r>
              <a:rPr lang="en-US" dirty="0" smtClean="0"/>
              <a:t>a Craftsman</a:t>
            </a:r>
            <a:endParaRPr lang="en-US" dirty="0"/>
          </a:p>
        </p:txBody>
      </p:sp>
      <p:sp>
        <p:nvSpPr>
          <p:cNvPr id="3" name="Content Placeholder 2"/>
          <p:cNvSpPr>
            <a:spLocks noGrp="1"/>
          </p:cNvSpPr>
          <p:nvPr>
            <p:ph idx="1"/>
          </p:nvPr>
        </p:nvSpPr>
        <p:spPr/>
        <p:txBody>
          <a:bodyPr>
            <a:normAutofit/>
          </a:bodyPr>
          <a:lstStyle/>
          <a:p>
            <a:r>
              <a:rPr lang="en-US" dirty="0"/>
              <a:t>C</a:t>
            </a:r>
            <a:r>
              <a:rPr lang="en-US" dirty="0" smtClean="0"/>
              <a:t>raftsman approach to tool selection</a:t>
            </a:r>
          </a:p>
          <a:p>
            <a:pPr lvl="1"/>
            <a:r>
              <a:rPr lang="en-US" dirty="0" smtClean="0"/>
              <a:t>Identify factors for success/happiness</a:t>
            </a:r>
          </a:p>
          <a:p>
            <a:pPr lvl="1"/>
            <a:r>
              <a:rPr lang="en-US" dirty="0"/>
              <a:t>Adopt </a:t>
            </a:r>
            <a:r>
              <a:rPr lang="en-US" dirty="0" smtClean="0"/>
              <a:t>only </a:t>
            </a:r>
            <a:r>
              <a:rPr lang="en-US" dirty="0"/>
              <a:t>if </a:t>
            </a:r>
            <a:r>
              <a:rPr lang="en-US" dirty="0" smtClean="0"/>
              <a:t>positive &gt; negative</a:t>
            </a:r>
            <a:endParaRPr lang="en-US" dirty="0"/>
          </a:p>
        </p:txBody>
      </p:sp>
    </p:spTree>
    <p:extLst>
      <p:ext uri="{BB962C8B-B14F-4D97-AF65-F5344CB8AC3E}">
        <p14:creationId xmlns:p14="http://schemas.microsoft.com/office/powerpoint/2010/main" val="1907006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2921000" y="444500"/>
            <a:ext cx="6350000" cy="5969000"/>
          </a:xfrm>
          <a:prstGeom prst="rect">
            <a:avLst/>
          </a:prstGeom>
        </p:spPr>
      </p:pic>
    </p:spTree>
    <p:extLst>
      <p:ext uri="{BB962C8B-B14F-4D97-AF65-F5344CB8AC3E}">
        <p14:creationId xmlns:p14="http://schemas.microsoft.com/office/powerpoint/2010/main" val="134533034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Goal: </a:t>
            </a:r>
            <a:r>
              <a:rPr lang="en-US" dirty="0"/>
              <a:t>b</a:t>
            </a:r>
            <a:r>
              <a:rPr lang="en-US" dirty="0" smtClean="0"/>
              <a:t>e an effective software engineer</a:t>
            </a:r>
          </a:p>
          <a:p>
            <a:r>
              <a:rPr lang="en-US" dirty="0" smtClean="0"/>
              <a:t>Activities:</a:t>
            </a:r>
          </a:p>
          <a:p>
            <a:pPr lvl="1"/>
            <a:r>
              <a:rPr lang="en-US" dirty="0" smtClean="0"/>
              <a:t>Deliver quality, on-time software</a:t>
            </a:r>
          </a:p>
          <a:p>
            <a:pPr lvl="1"/>
            <a:r>
              <a:rPr lang="en-US" dirty="0" smtClean="0"/>
              <a:t>Understand my customers’ needs and concerns</a:t>
            </a:r>
          </a:p>
          <a:p>
            <a:pPr lvl="1"/>
            <a:r>
              <a:rPr lang="en-US" dirty="0" smtClean="0"/>
              <a:t>Stay on top of industry best practices and trends</a:t>
            </a:r>
          </a:p>
          <a:p>
            <a:r>
              <a:rPr lang="en-US" dirty="0" smtClean="0"/>
              <a:t>Tool: Hacker News</a:t>
            </a:r>
          </a:p>
          <a:p>
            <a:pPr lvl="1"/>
            <a:r>
              <a:rPr lang="en-US" dirty="0" smtClean="0"/>
              <a:t>Once upon a time, I subscribed to the RSS feed</a:t>
            </a:r>
          </a:p>
          <a:p>
            <a:pPr lvl="1"/>
            <a:r>
              <a:rPr lang="en-US" dirty="0" smtClean="0"/>
              <a:t>Now I read the site only when I intentionally visit</a:t>
            </a:r>
            <a:endParaRPr lang="en-US" dirty="0"/>
          </a:p>
          <a:p>
            <a:pPr lvl="1"/>
            <a:r>
              <a:rPr lang="en-US" dirty="0" smtClean="0"/>
              <a:t>In my deep work time block list</a:t>
            </a:r>
          </a:p>
          <a:p>
            <a:endParaRPr lang="en-US" dirty="0" smtClean="0"/>
          </a:p>
          <a:p>
            <a:pPr lvl="1"/>
            <a:endParaRPr lang="en-US" dirty="0" smtClean="0"/>
          </a:p>
          <a:p>
            <a:pPr lvl="1"/>
            <a:endParaRPr lang="en-US" dirty="0" smtClean="0"/>
          </a:p>
        </p:txBody>
      </p:sp>
    </p:spTree>
    <p:extLst>
      <p:ext uri="{BB962C8B-B14F-4D97-AF65-F5344CB8AC3E}">
        <p14:creationId xmlns:p14="http://schemas.microsoft.com/office/powerpoint/2010/main" val="58288300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Deep Work?</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smtClean="0"/>
              <a:t>“Professional activities performed in a state of distraction-free concentration that push your cognitive capabilities to their limit. These efforts </a:t>
            </a:r>
            <a:r>
              <a:rPr lang="en-US" b="1" i="1" u="sng" dirty="0" smtClean="0"/>
              <a:t>create new value</a:t>
            </a:r>
            <a:r>
              <a:rPr lang="en-US" i="1" dirty="0" smtClean="0"/>
              <a:t>, improve your skill, and are hard to replicate.”</a:t>
            </a:r>
          </a:p>
        </p:txBody>
      </p:sp>
    </p:spTree>
    <p:extLst>
      <p:ext uri="{BB962C8B-B14F-4D97-AF65-F5344CB8AC3E}">
        <p14:creationId xmlns:p14="http://schemas.microsoft.com/office/powerpoint/2010/main" val="161023923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Put More Thought Into Leisure Time</a:t>
            </a:r>
            <a:endParaRPr lang="en-US" dirty="0"/>
          </a:p>
        </p:txBody>
      </p:sp>
      <p:sp>
        <p:nvSpPr>
          <p:cNvPr id="3" name="Content Placeholder 2"/>
          <p:cNvSpPr>
            <a:spLocks noGrp="1"/>
          </p:cNvSpPr>
          <p:nvPr>
            <p:ph idx="1"/>
          </p:nvPr>
        </p:nvSpPr>
        <p:spPr/>
        <p:txBody>
          <a:bodyPr/>
          <a:lstStyle/>
          <a:p>
            <a:r>
              <a:rPr lang="en-US" dirty="0" smtClean="0"/>
              <a:t>Avoid using the Internet for entertainment</a:t>
            </a:r>
          </a:p>
          <a:p>
            <a:r>
              <a:rPr lang="en-US" dirty="0" smtClean="0"/>
              <a:t>Structure your evenings and weekends</a:t>
            </a:r>
          </a:p>
          <a:p>
            <a:r>
              <a:rPr lang="en-US" dirty="0" smtClean="0"/>
              <a:t>Build something! (online or physically)</a:t>
            </a:r>
          </a:p>
        </p:txBody>
      </p:sp>
    </p:spTree>
    <p:extLst>
      <p:ext uri="{BB962C8B-B14F-4D97-AF65-F5344CB8AC3E}">
        <p14:creationId xmlns:p14="http://schemas.microsoft.com/office/powerpoint/2010/main" val="100978729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Drain the S</a:t>
            </a:r>
            <a:r>
              <a:rPr lang="mr-IN" dirty="0" smtClean="0"/>
              <a:t>…</a:t>
            </a:r>
            <a:r>
              <a:rPr lang="en-US" dirty="0" smtClean="0"/>
              <a:t>hallows</a:t>
            </a:r>
            <a:endParaRPr lang="en-US" dirty="0"/>
          </a:p>
        </p:txBody>
      </p:sp>
      <p:sp>
        <p:nvSpPr>
          <p:cNvPr id="3" name="Content Placeholder 2"/>
          <p:cNvSpPr>
            <a:spLocks noGrp="1"/>
          </p:cNvSpPr>
          <p:nvPr>
            <p:ph idx="1"/>
          </p:nvPr>
        </p:nvSpPr>
        <p:spPr/>
        <p:txBody>
          <a:bodyPr>
            <a:normAutofit/>
          </a:bodyPr>
          <a:lstStyle/>
          <a:p>
            <a:r>
              <a:rPr lang="en-US" dirty="0" smtClean="0"/>
              <a:t>Start your day by scheduling your day</a:t>
            </a:r>
          </a:p>
          <a:p>
            <a:r>
              <a:rPr lang="en-US" dirty="0" smtClean="0"/>
              <a:t>Review and bias your time towards deep work</a:t>
            </a:r>
          </a:p>
          <a:p>
            <a:r>
              <a:rPr lang="en-US" dirty="0" smtClean="0"/>
              <a:t>Ask for a shallow work budget</a:t>
            </a:r>
          </a:p>
          <a:p>
            <a:r>
              <a:rPr lang="en-US" dirty="0" smtClean="0"/>
              <a:t>Be </a:t>
            </a:r>
            <a:r>
              <a:rPr lang="en-US" dirty="0" smtClean="0"/>
              <a:t>careful about </a:t>
            </a:r>
            <a:r>
              <a:rPr lang="en-US" dirty="0" smtClean="0"/>
              <a:t>saying “yes”</a:t>
            </a:r>
          </a:p>
        </p:txBody>
      </p:sp>
    </p:spTree>
    <p:extLst>
      <p:ext uri="{BB962C8B-B14F-4D97-AF65-F5344CB8AC3E}">
        <p14:creationId xmlns:p14="http://schemas.microsoft.com/office/powerpoint/2010/main" val="20073468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Disclaimer</a:t>
            </a:r>
            <a:endParaRPr lang="en-US" dirty="0"/>
          </a:p>
        </p:txBody>
      </p:sp>
      <p:sp>
        <p:nvSpPr>
          <p:cNvPr id="3" name="Content Placeholder 2"/>
          <p:cNvSpPr>
            <a:spLocks noGrp="1"/>
          </p:cNvSpPr>
          <p:nvPr>
            <p:ph idx="1"/>
          </p:nvPr>
        </p:nvSpPr>
        <p:spPr/>
        <p:txBody>
          <a:bodyPr/>
          <a:lstStyle/>
          <a:p>
            <a:r>
              <a:rPr lang="en-US" dirty="0" smtClean="0"/>
              <a:t>Deep work is not for everyone</a:t>
            </a:r>
          </a:p>
          <a:p>
            <a:r>
              <a:rPr lang="en-US" dirty="0" smtClean="0"/>
              <a:t>Giving your best confronts that our best is not (yet) that good</a:t>
            </a:r>
          </a:p>
          <a:p>
            <a:r>
              <a:rPr lang="en-US" dirty="0" smtClean="0"/>
              <a:t>Deep work gets valuable things done</a:t>
            </a:r>
          </a:p>
          <a:p>
            <a:endParaRPr lang="en-US" dirty="0" smtClean="0"/>
          </a:p>
          <a:p>
            <a:endParaRPr lang="en-US" dirty="0"/>
          </a:p>
        </p:txBody>
      </p:sp>
    </p:spTree>
    <p:extLst>
      <p:ext uri="{BB962C8B-B14F-4D97-AF65-F5344CB8AC3E}">
        <p14:creationId xmlns:p14="http://schemas.microsoft.com/office/powerpoint/2010/main" val="174747194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Tips + Tricks</a:t>
            </a:r>
            <a:endParaRPr lang="en-US" dirty="0"/>
          </a:p>
        </p:txBody>
      </p:sp>
      <p:sp>
        <p:nvSpPr>
          <p:cNvPr id="3" name="Content Placeholder 2"/>
          <p:cNvSpPr>
            <a:spLocks noGrp="1"/>
          </p:cNvSpPr>
          <p:nvPr>
            <p:ph idx="1"/>
          </p:nvPr>
        </p:nvSpPr>
        <p:spPr/>
        <p:txBody>
          <a:bodyPr/>
          <a:lstStyle/>
          <a:p>
            <a:r>
              <a:rPr lang="en-US" dirty="0" smtClean="0"/>
              <a:t>Definitely don’t leave email open</a:t>
            </a:r>
          </a:p>
          <a:p>
            <a:r>
              <a:rPr lang="en-US" dirty="0" smtClean="0"/>
              <a:t>Consider closing Slack</a:t>
            </a:r>
          </a:p>
          <a:p>
            <a:r>
              <a:rPr lang="en-US" dirty="0" smtClean="0"/>
              <a:t>Pomodoro</a:t>
            </a:r>
          </a:p>
          <a:p>
            <a:r>
              <a:rPr lang="en-US" dirty="0" smtClean="0"/>
              <a:t>Respect headphones</a:t>
            </a:r>
          </a:p>
          <a:p>
            <a:r>
              <a:rPr lang="en-US" dirty="0" smtClean="0"/>
              <a:t>Work elsewhere</a:t>
            </a:r>
          </a:p>
          <a:p>
            <a:endParaRPr lang="en-US" dirty="0"/>
          </a:p>
        </p:txBody>
      </p:sp>
    </p:spTree>
    <p:extLst>
      <p:ext uri="{BB962C8B-B14F-4D97-AF65-F5344CB8AC3E}">
        <p14:creationId xmlns:p14="http://schemas.microsoft.com/office/powerpoint/2010/main" val="20467240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idx="1"/>
          </p:nvPr>
        </p:nvSpPr>
        <p:spPr/>
        <p:txBody>
          <a:bodyPr>
            <a:normAutofit/>
          </a:bodyPr>
          <a:lstStyle/>
          <a:p>
            <a:r>
              <a:rPr lang="en-US" dirty="0" smtClean="0"/>
              <a:t>Momentum Dashboard browser extension</a:t>
            </a:r>
          </a:p>
          <a:p>
            <a:r>
              <a:rPr lang="en-US" dirty="0" err="1" smtClean="0"/>
              <a:t>SelfControl</a:t>
            </a:r>
            <a:r>
              <a:rPr lang="en-US" dirty="0" smtClean="0"/>
              <a:t> app</a:t>
            </a:r>
          </a:p>
          <a:p>
            <a:r>
              <a:rPr lang="en-US" dirty="0" err="1" smtClean="0"/>
              <a:t>BeFocused</a:t>
            </a:r>
            <a:r>
              <a:rPr lang="en-US" dirty="0" smtClean="0"/>
              <a:t> app</a:t>
            </a:r>
          </a:p>
        </p:txBody>
      </p:sp>
    </p:spTree>
    <p:extLst>
      <p:ext uri="{BB962C8B-B14F-4D97-AF65-F5344CB8AC3E}">
        <p14:creationId xmlns:p14="http://schemas.microsoft.com/office/powerpoint/2010/main" val="128166847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Resources and Recommended Reading</a:t>
            </a:r>
            <a:endParaRPr lang="en-US" dirty="0"/>
          </a:p>
        </p:txBody>
      </p:sp>
      <p:sp>
        <p:nvSpPr>
          <p:cNvPr id="3" name="Content Placeholder 2"/>
          <p:cNvSpPr>
            <a:spLocks noGrp="1"/>
          </p:cNvSpPr>
          <p:nvPr>
            <p:ph idx="1"/>
          </p:nvPr>
        </p:nvSpPr>
        <p:spPr/>
        <p:txBody>
          <a:bodyPr/>
          <a:lstStyle/>
          <a:p>
            <a:r>
              <a:rPr lang="en-US" i="1" dirty="0" smtClean="0"/>
              <a:t>Deep Work</a:t>
            </a:r>
            <a:r>
              <a:rPr lang="en-US" dirty="0" smtClean="0"/>
              <a:t> by Cal Newport</a:t>
            </a:r>
          </a:p>
          <a:p>
            <a:r>
              <a:rPr lang="en-US" dirty="0" smtClean="0"/>
              <a:t>Cal Newport’s blog: </a:t>
            </a:r>
            <a:r>
              <a:rPr lang="en-US" dirty="0" smtClean="0">
                <a:hlinkClick r:id="rId2"/>
              </a:rPr>
              <a:t>http://calnewport.com</a:t>
            </a:r>
            <a:endParaRPr lang="en-US" dirty="0"/>
          </a:p>
          <a:p>
            <a:r>
              <a:rPr lang="en-US" i="1" dirty="0" smtClean="0"/>
              <a:t>Flow </a:t>
            </a:r>
            <a:r>
              <a:rPr lang="en-US" dirty="0" smtClean="0"/>
              <a:t>by </a:t>
            </a:r>
            <a:r>
              <a:rPr lang="en-US" dirty="0" err="1" smtClean="0"/>
              <a:t>Mihaly</a:t>
            </a:r>
            <a:r>
              <a:rPr lang="en-US" dirty="0" smtClean="0"/>
              <a:t> </a:t>
            </a:r>
            <a:r>
              <a:rPr lang="en-US" dirty="0" err="1" smtClean="0"/>
              <a:t>Csikszentmihalyi</a:t>
            </a:r>
            <a:endParaRPr lang="en-US" i="1" dirty="0"/>
          </a:p>
          <a:p>
            <a:r>
              <a:rPr lang="en-US" i="1" dirty="0" smtClean="0"/>
              <a:t>Shop Class as </a:t>
            </a:r>
            <a:r>
              <a:rPr lang="en-US" i="1" dirty="0" err="1" smtClean="0"/>
              <a:t>Soulcraft</a:t>
            </a:r>
            <a:r>
              <a:rPr lang="en-US" i="1" dirty="0" smtClean="0"/>
              <a:t> </a:t>
            </a:r>
            <a:r>
              <a:rPr lang="en-US" dirty="0" smtClean="0"/>
              <a:t>by Matthew Crawford</a:t>
            </a:r>
            <a:endParaRPr lang="en-US" i="1" dirty="0" smtClean="0"/>
          </a:p>
          <a:p>
            <a:pPr lvl="1"/>
            <a:endParaRPr lang="en-US" dirty="0" smtClean="0"/>
          </a:p>
        </p:txBody>
      </p:sp>
    </p:spTree>
    <p:extLst>
      <p:ext uri="{BB962C8B-B14F-4D97-AF65-F5344CB8AC3E}">
        <p14:creationId xmlns:p14="http://schemas.microsoft.com/office/powerpoint/2010/main" val="71793185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Deep Life is a Good Life</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smtClean="0"/>
              <a:t>“I’ll live the focused life, because it’s the best kind there is.”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--Winifred </a:t>
            </a:r>
            <a:r>
              <a:rPr lang="en-US" dirty="0" smtClean="0"/>
              <a:t>Gallagher, </a:t>
            </a:r>
            <a:r>
              <a:rPr lang="en-US" dirty="0" smtClean="0"/>
              <a:t>Author</a:t>
            </a:r>
            <a:endParaRPr lang="en-US" dirty="0"/>
          </a:p>
        </p:txBody>
      </p:sp>
    </p:spTree>
    <p:extLst>
      <p:ext uri="{BB962C8B-B14F-4D97-AF65-F5344CB8AC3E}">
        <p14:creationId xmlns:p14="http://schemas.microsoft.com/office/powerpoint/2010/main" val="201434399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76681"/>
          </a:xfrm>
        </p:spPr>
        <p:txBody>
          <a:bodyPr/>
          <a:lstStyle/>
          <a:p>
            <a:pPr algn="ctr"/>
            <a:r>
              <a:rPr lang="en-US" dirty="0" smtClean="0"/>
              <a:t>Questions?</a:t>
            </a:r>
            <a:br>
              <a:rPr lang="en-US" dirty="0" smtClean="0"/>
            </a:br>
            <a:endParaRPr lang="en-US" dirty="0"/>
          </a:p>
        </p:txBody>
      </p:sp>
    </p:spTree>
    <p:extLst>
      <p:ext uri="{BB962C8B-B14F-4D97-AF65-F5344CB8AC3E}">
        <p14:creationId xmlns:p14="http://schemas.microsoft.com/office/powerpoint/2010/main" val="18683882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Deep Work Hypothesis</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en-US" i="1" dirty="0" smtClean="0"/>
              <a:t>“The ability to perform deep work is becoming increasingly rare at exactly the same time it is becoming increasingly valuable in our economy. As a consequence, the few who cultivate this skill, and then make it the core of their working life, will thrive.”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1502233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a:t>
            </a:r>
            <a:endParaRPr lang="en-US" dirty="0"/>
          </a:p>
        </p:txBody>
      </p:sp>
      <p:pic>
        <p:nvPicPr>
          <p:cNvPr id="3" name="Picture 2" descr="https://embedwistia-a.akamaihd.net/deliveries/a561b5b2580ec9761a39a2800f142c666eee391f.jpg?image_play_button_size=2x&amp;image_crop_resized=854x480&amp;image_play_button=1&amp;image_play_button_color=5e5e5ee0">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4773" y="1690688"/>
            <a:ext cx="8062453" cy="4535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57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a:t>
            </a:r>
            <a:endParaRPr lang="en-US" dirty="0"/>
          </a:p>
        </p:txBody>
      </p:sp>
      <p:pic>
        <p:nvPicPr>
          <p:cNvPr id="5" name="Picture 4"/>
          <p:cNvPicPr>
            <a:picLocks noChangeAspect="1"/>
          </p:cNvPicPr>
          <p:nvPr/>
        </p:nvPicPr>
        <p:blipFill>
          <a:blip r:embed="rId3"/>
          <a:stretch>
            <a:fillRect/>
          </a:stretch>
        </p:blipFill>
        <p:spPr>
          <a:xfrm>
            <a:off x="6406957" y="1974827"/>
            <a:ext cx="1975707" cy="1481780"/>
          </a:xfrm>
          <a:prstGeom prst="rect">
            <a:avLst/>
          </a:prstGeom>
        </p:spPr>
      </p:pic>
      <p:pic>
        <p:nvPicPr>
          <p:cNvPr id="6" name="Picture 5"/>
          <p:cNvPicPr>
            <a:picLocks noChangeAspect="1"/>
          </p:cNvPicPr>
          <p:nvPr/>
        </p:nvPicPr>
        <p:blipFill>
          <a:blip r:embed="rId4"/>
          <a:stretch>
            <a:fillRect/>
          </a:stretch>
        </p:blipFill>
        <p:spPr>
          <a:xfrm>
            <a:off x="1449247" y="4216098"/>
            <a:ext cx="1513360" cy="1513360"/>
          </a:xfrm>
          <a:prstGeom prst="rect">
            <a:avLst/>
          </a:prstGeom>
        </p:spPr>
      </p:pic>
      <p:pic>
        <p:nvPicPr>
          <p:cNvPr id="7" name="Picture 6"/>
          <p:cNvPicPr>
            <a:picLocks noChangeAspect="1"/>
          </p:cNvPicPr>
          <p:nvPr/>
        </p:nvPicPr>
        <p:blipFill>
          <a:blip r:embed="rId5"/>
          <a:stretch>
            <a:fillRect/>
          </a:stretch>
        </p:blipFill>
        <p:spPr>
          <a:xfrm>
            <a:off x="6691262" y="4217621"/>
            <a:ext cx="1542190" cy="1542190"/>
          </a:xfrm>
          <a:prstGeom prst="rect">
            <a:avLst/>
          </a:prstGeom>
        </p:spPr>
      </p:pic>
      <p:pic>
        <p:nvPicPr>
          <p:cNvPr id="8" name="Picture 7"/>
          <p:cNvPicPr>
            <a:picLocks noChangeAspect="1"/>
          </p:cNvPicPr>
          <p:nvPr/>
        </p:nvPicPr>
        <p:blipFill>
          <a:blip r:embed="rId6"/>
          <a:stretch>
            <a:fillRect/>
          </a:stretch>
        </p:blipFill>
        <p:spPr>
          <a:xfrm>
            <a:off x="4055581" y="4219144"/>
            <a:ext cx="1542707" cy="1539144"/>
          </a:xfrm>
          <a:prstGeom prst="rect">
            <a:avLst/>
          </a:prstGeom>
        </p:spPr>
      </p:pic>
      <p:pic>
        <p:nvPicPr>
          <p:cNvPr id="11" name="Picture 10"/>
          <p:cNvPicPr>
            <a:picLocks noChangeAspect="1"/>
          </p:cNvPicPr>
          <p:nvPr/>
        </p:nvPicPr>
        <p:blipFill>
          <a:blip r:embed="rId7"/>
          <a:stretch>
            <a:fillRect/>
          </a:stretch>
        </p:blipFill>
        <p:spPr>
          <a:xfrm>
            <a:off x="1356034" y="1974827"/>
            <a:ext cx="1707485" cy="1707485"/>
          </a:xfrm>
          <a:prstGeom prst="rect">
            <a:avLst/>
          </a:prstGeom>
        </p:spPr>
      </p:pic>
      <p:pic>
        <p:nvPicPr>
          <p:cNvPr id="12" name="Picture 11"/>
          <p:cNvPicPr>
            <a:picLocks noChangeAspect="1"/>
          </p:cNvPicPr>
          <p:nvPr/>
        </p:nvPicPr>
        <p:blipFill>
          <a:blip r:embed="rId8"/>
          <a:stretch>
            <a:fillRect/>
          </a:stretch>
        </p:blipFill>
        <p:spPr>
          <a:xfrm>
            <a:off x="3966068" y="1974827"/>
            <a:ext cx="1707485" cy="1707485"/>
          </a:xfrm>
          <a:prstGeom prst="rect">
            <a:avLst/>
          </a:prstGeom>
        </p:spPr>
      </p:pic>
      <p:pic>
        <p:nvPicPr>
          <p:cNvPr id="13" name="Picture 12"/>
          <p:cNvPicPr>
            <a:picLocks noChangeAspect="1"/>
          </p:cNvPicPr>
          <p:nvPr/>
        </p:nvPicPr>
        <p:blipFill>
          <a:blip r:embed="rId9"/>
          <a:stretch>
            <a:fillRect/>
          </a:stretch>
        </p:blipFill>
        <p:spPr>
          <a:xfrm>
            <a:off x="8881066" y="1789571"/>
            <a:ext cx="2077995" cy="2077995"/>
          </a:xfrm>
          <a:prstGeom prst="rect">
            <a:avLst/>
          </a:prstGeom>
        </p:spPr>
      </p:pic>
      <p:pic>
        <p:nvPicPr>
          <p:cNvPr id="15" name="Picture 14"/>
          <p:cNvPicPr>
            <a:picLocks noChangeAspect="1"/>
          </p:cNvPicPr>
          <p:nvPr/>
        </p:nvPicPr>
        <p:blipFill>
          <a:blip r:embed="rId10"/>
          <a:stretch>
            <a:fillRect/>
          </a:stretch>
        </p:blipFill>
        <p:spPr>
          <a:xfrm>
            <a:off x="8969814" y="4038467"/>
            <a:ext cx="1900497" cy="1900497"/>
          </a:xfrm>
          <a:prstGeom prst="rect">
            <a:avLst/>
          </a:prstGeom>
        </p:spPr>
      </p:pic>
    </p:spTree>
    <p:extLst>
      <p:ext uri="{BB962C8B-B14F-4D97-AF65-F5344CB8AC3E}">
        <p14:creationId xmlns:p14="http://schemas.microsoft.com/office/powerpoint/2010/main" val="18614145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Problem?</a:t>
            </a:r>
            <a:endParaRPr lang="en-US" dirty="0"/>
          </a:p>
        </p:txBody>
      </p:sp>
      <p:sp>
        <p:nvSpPr>
          <p:cNvPr id="3" name="Content Placeholder 2"/>
          <p:cNvSpPr>
            <a:spLocks noGrp="1"/>
          </p:cNvSpPr>
          <p:nvPr>
            <p:ph idx="1"/>
          </p:nvPr>
        </p:nvSpPr>
        <p:spPr/>
        <p:txBody>
          <a:bodyPr/>
          <a:lstStyle/>
          <a:p>
            <a:r>
              <a:rPr lang="en-US" dirty="0" smtClean="0"/>
              <a:t>Fragmented attention </a:t>
            </a:r>
          </a:p>
          <a:p>
            <a:r>
              <a:rPr lang="en-US" dirty="0"/>
              <a:t>P</a:t>
            </a:r>
            <a:r>
              <a:rPr lang="en-US" dirty="0" smtClean="0"/>
              <a:t>revents intense focus and concentration</a:t>
            </a:r>
          </a:p>
          <a:p>
            <a:r>
              <a:rPr lang="en-US" dirty="0" smtClean="0"/>
              <a:t>Permanently!</a:t>
            </a:r>
          </a:p>
        </p:txBody>
      </p:sp>
    </p:spTree>
    <p:extLst>
      <p:ext uri="{BB962C8B-B14F-4D97-AF65-F5344CB8AC3E}">
        <p14:creationId xmlns:p14="http://schemas.microsoft.com/office/powerpoint/2010/main" val="16863959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Shallow Work</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i="1" dirty="0" smtClean="0"/>
              <a:t>“Non-cognitively demanding, logistical-style tasks, often performed while distracted. These efforts tend to not create much new value in the world and are easy to replicate.”</a:t>
            </a:r>
          </a:p>
        </p:txBody>
      </p:sp>
    </p:spTree>
    <p:extLst>
      <p:ext uri="{BB962C8B-B14F-4D97-AF65-F5344CB8AC3E}">
        <p14:creationId xmlns:p14="http://schemas.microsoft.com/office/powerpoint/2010/main" val="538551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57200" y="260350"/>
            <a:ext cx="11277600" cy="6337300"/>
          </a:xfrm>
          <a:prstGeom prst="rect">
            <a:avLst/>
          </a:prstGeom>
        </p:spPr>
      </p:pic>
    </p:spTree>
    <p:extLst>
      <p:ext uri="{BB962C8B-B14F-4D97-AF65-F5344CB8AC3E}">
        <p14:creationId xmlns:p14="http://schemas.microsoft.com/office/powerpoint/2010/main" val="266040305"/>
      </p:ext>
    </p:extLst>
  </p:cSld>
  <p:clrMapOvr>
    <a:masterClrMapping/>
  </p:clrMapOvr>
  <p:timing>
    <p:tnLst>
      <p:par>
        <p:cTn id="1" dur="indefinite" restart="never" nodeType="tmRoot"/>
      </p:par>
    </p:tnLst>
  </p:timing>
</p:sld>
</file>

<file path=ppt/theme/theme1.xml><?xml version="1.0" encoding="utf-8"?>
<a:theme xmlns:a="http://schemas.openxmlformats.org/drawingml/2006/main" name="Depth">
  <a:themeElements>
    <a:clrScheme name="Depth">
      <a:dk1>
        <a:sysClr val="windowText" lastClr="000000"/>
      </a:dk1>
      <a:lt1>
        <a:sysClr val="window" lastClr="FFFFFF"/>
      </a:lt1>
      <a:dk2>
        <a:srgbClr val="4B4B4B"/>
      </a:dk2>
      <a:lt2>
        <a:srgbClr val="8ED5C1"/>
      </a:lt2>
      <a:accent1>
        <a:srgbClr val="73CBB2"/>
      </a:accent1>
      <a:accent2>
        <a:srgbClr val="AACD5B"/>
      </a:accent2>
      <a:accent3>
        <a:srgbClr val="65A9E1"/>
      </a:accent3>
      <a:accent4>
        <a:srgbClr val="6274D8"/>
      </a:accent4>
      <a:accent5>
        <a:srgbClr val="AB54D7"/>
      </a:accent5>
      <a:accent6>
        <a:srgbClr val="D15B37"/>
      </a:accent6>
      <a:hlink>
        <a:srgbClr val="BFE962"/>
      </a:hlink>
      <a:folHlink>
        <a:srgbClr val="C0D591"/>
      </a:folHlink>
    </a:clrScheme>
    <a:fontScheme name="Depth">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47428100-C732-4B2E-A30A-5273F581A0F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Depth</Template>
  <TotalTime>3967</TotalTime>
  <Words>1680</Words>
  <Application>Microsoft Macintosh PowerPoint</Application>
  <PresentationFormat>Widescreen</PresentationFormat>
  <Paragraphs>363</Paragraphs>
  <Slides>37</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Calibri</vt:lpstr>
      <vt:lpstr>Corbel</vt:lpstr>
      <vt:lpstr>Mangal</vt:lpstr>
      <vt:lpstr>Arial</vt:lpstr>
      <vt:lpstr>Depth</vt:lpstr>
      <vt:lpstr>Exploring the  Deep Work Hypothesis</vt:lpstr>
      <vt:lpstr>What is Deep Work?</vt:lpstr>
      <vt:lpstr>What is Deep Work?</vt:lpstr>
      <vt:lpstr>The Deep Work Hypothesis</vt:lpstr>
      <vt:lpstr>What’s the Problem?</vt:lpstr>
      <vt:lpstr>What’s the Problem?</vt:lpstr>
      <vt:lpstr>What’s the Problem?</vt:lpstr>
      <vt:lpstr>Shallow Work</vt:lpstr>
      <vt:lpstr>PowerPoint Presentation</vt:lpstr>
      <vt:lpstr>A Changing Economy</vt:lpstr>
      <vt:lpstr>How to Thrive</vt:lpstr>
      <vt:lpstr>Why Embrace Deep Work?</vt:lpstr>
      <vt:lpstr>Pragmatic Programmer on Craftsmanship</vt:lpstr>
      <vt:lpstr>Beautiful Code</vt:lpstr>
      <vt:lpstr>How to Work Deeply</vt:lpstr>
      <vt:lpstr>Plan Your Ritual</vt:lpstr>
      <vt:lpstr>Some Hints </vt:lpstr>
      <vt:lpstr>Productive Exertion</vt:lpstr>
      <vt:lpstr>Experiment with Intensity</vt:lpstr>
      <vt:lpstr>Recharge</vt:lpstr>
      <vt:lpstr>Embrace Boredom</vt:lpstr>
      <vt:lpstr>Deep Work Roadblocks</vt:lpstr>
      <vt:lpstr>“About that Email…”</vt:lpstr>
      <vt:lpstr>Re-evaluate Social Media</vt:lpstr>
      <vt:lpstr>Re-evaluate Social Media</vt:lpstr>
      <vt:lpstr>Be a Craftsman</vt:lpstr>
      <vt:lpstr>Be a Craftsman</vt:lpstr>
      <vt:lpstr>PowerPoint Presentation</vt:lpstr>
      <vt:lpstr>Example</vt:lpstr>
      <vt:lpstr>Put More Thought Into Leisure Time</vt:lpstr>
      <vt:lpstr>Drain the S…hallows</vt:lpstr>
      <vt:lpstr>Disclaimer</vt:lpstr>
      <vt:lpstr>My Tips + Tricks</vt:lpstr>
      <vt:lpstr>Tools</vt:lpstr>
      <vt:lpstr>Resources and Recommended Reading</vt:lpstr>
      <vt:lpstr>A Deep Life is a Good Life</vt:lpstr>
      <vt:lpstr>Questions? </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Work</dc:title>
  <dc:creator>Anderson, Matt</dc:creator>
  <cp:lastModifiedBy>Anderson, Matt</cp:lastModifiedBy>
  <cp:revision>163</cp:revision>
  <dcterms:created xsi:type="dcterms:W3CDTF">2017-10-07T14:57:14Z</dcterms:created>
  <dcterms:modified xsi:type="dcterms:W3CDTF">2017-11-09T03:07:21Z</dcterms:modified>
</cp:coreProperties>
</file>